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Lst>
  <p:notesMasterIdLst>
    <p:notesMasterId r:id="rId53"/>
  </p:notesMasterIdLst>
  <p:handoutMasterIdLst>
    <p:handoutMasterId r:id="rId54"/>
  </p:handoutMasterIdLst>
  <p:sldIdLst>
    <p:sldId id="374" r:id="rId5"/>
    <p:sldId id="373" r:id="rId6"/>
    <p:sldId id="330" r:id="rId7"/>
    <p:sldId id="329" r:id="rId8"/>
    <p:sldId id="315" r:id="rId9"/>
    <p:sldId id="316" r:id="rId10"/>
    <p:sldId id="331" r:id="rId11"/>
    <p:sldId id="332" r:id="rId12"/>
    <p:sldId id="333" r:id="rId13"/>
    <p:sldId id="334" r:id="rId14"/>
    <p:sldId id="32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 id="371" r:id="rId51"/>
    <p:sldId id="372" r:id="rId5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EAB"/>
    <a:srgbClr val="00964C"/>
    <a:srgbClr val="9A0050"/>
    <a:srgbClr val="0D2657"/>
    <a:srgbClr val="FF47A7"/>
    <a:srgbClr val="B0005C"/>
    <a:srgbClr val="DE0074"/>
    <a:srgbClr val="0083BF"/>
    <a:srgbClr val="00A2EA"/>
    <a:srgbClr val="1D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45" autoAdjust="0"/>
    <p:restoredTop sz="69302" autoAdjust="0"/>
  </p:normalViewPr>
  <p:slideViewPr>
    <p:cSldViewPr snapToGrid="0">
      <p:cViewPr varScale="1">
        <p:scale>
          <a:sx n="75" d="100"/>
          <a:sy n="75" d="100"/>
        </p:scale>
        <p:origin x="132" y="54"/>
      </p:cViewPr>
      <p:guideLst/>
    </p:cSldViewPr>
  </p:slideViewPr>
  <p:notesTextViewPr>
    <p:cViewPr>
      <p:scale>
        <a:sx n="3" d="2"/>
        <a:sy n="3" d="2"/>
      </p:scale>
      <p:origin x="0" y="0"/>
    </p:cViewPr>
  </p:notesTextViewPr>
  <p:notesViewPr>
    <p:cSldViewPr snapToGrid="0">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517EF-11E7-480E-AB9C-4E48EB201A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7169D0C-109A-4693-8BD4-32E24DADAB32}">
      <dgm:prSet phldrT="[Text]"/>
      <dgm:spPr/>
      <dgm:t>
        <a:bodyPr/>
        <a:lstStyle/>
        <a:p>
          <a:r>
            <a:rPr lang="en-US" dirty="0" smtClean="0"/>
            <a:t>Population</a:t>
          </a:r>
          <a:endParaRPr lang="en-US" dirty="0"/>
        </a:p>
      </dgm:t>
    </dgm:pt>
    <dgm:pt modelId="{881C07D6-C0D8-4C64-9037-DC7480487ECF}" type="parTrans" cxnId="{F70EC7FA-95A6-42CF-A9C6-002CC877C646}">
      <dgm:prSet/>
      <dgm:spPr/>
      <dgm:t>
        <a:bodyPr/>
        <a:lstStyle/>
        <a:p>
          <a:endParaRPr lang="en-US"/>
        </a:p>
      </dgm:t>
    </dgm:pt>
    <dgm:pt modelId="{9B1C7672-BA54-4932-81D8-41A1E5CC4C59}" type="sibTrans" cxnId="{F70EC7FA-95A6-42CF-A9C6-002CC877C646}">
      <dgm:prSet/>
      <dgm:spPr/>
      <dgm:t>
        <a:bodyPr/>
        <a:lstStyle/>
        <a:p>
          <a:endParaRPr lang="en-US"/>
        </a:p>
      </dgm:t>
    </dgm:pt>
    <dgm:pt modelId="{E042D75C-E935-4919-9B3C-9D35DB42FD57}">
      <dgm:prSet phldrT="[Text]"/>
      <dgm:spPr/>
      <dgm:t>
        <a:bodyPr/>
        <a:lstStyle/>
        <a:p>
          <a:r>
            <a:rPr lang="en-US" dirty="0" smtClean="0"/>
            <a:t>Intervention</a:t>
          </a:r>
          <a:endParaRPr lang="en-US" dirty="0"/>
        </a:p>
      </dgm:t>
    </dgm:pt>
    <dgm:pt modelId="{AFFA3AB7-A7E6-4076-9FD6-FEAB92B1ECF9}" type="parTrans" cxnId="{C8676EB4-BA71-4E5A-848A-F2804D1DB11D}">
      <dgm:prSet/>
      <dgm:spPr/>
      <dgm:t>
        <a:bodyPr/>
        <a:lstStyle/>
        <a:p>
          <a:endParaRPr lang="en-US"/>
        </a:p>
      </dgm:t>
    </dgm:pt>
    <dgm:pt modelId="{AA33C8DC-CA02-44DD-A9C2-E365657A1AD2}" type="sibTrans" cxnId="{C8676EB4-BA71-4E5A-848A-F2804D1DB11D}">
      <dgm:prSet/>
      <dgm:spPr/>
      <dgm:t>
        <a:bodyPr/>
        <a:lstStyle/>
        <a:p>
          <a:endParaRPr lang="en-US"/>
        </a:p>
      </dgm:t>
    </dgm:pt>
    <dgm:pt modelId="{770938EE-4F00-43BA-A1B1-7028953A4EE9}">
      <dgm:prSet phldrT="[Text]"/>
      <dgm:spPr/>
      <dgm:t>
        <a:bodyPr/>
        <a:lstStyle/>
        <a:p>
          <a:r>
            <a:rPr lang="en-US" dirty="0" smtClean="0"/>
            <a:t>Comparison</a:t>
          </a:r>
          <a:endParaRPr lang="en-US" dirty="0"/>
        </a:p>
      </dgm:t>
    </dgm:pt>
    <dgm:pt modelId="{A59E1109-10F8-4E10-B422-96E0D50213FD}" type="parTrans" cxnId="{F05DE5AD-38A0-4EF1-83E6-7A839C505383}">
      <dgm:prSet/>
      <dgm:spPr/>
      <dgm:t>
        <a:bodyPr/>
        <a:lstStyle/>
        <a:p>
          <a:endParaRPr lang="en-US"/>
        </a:p>
      </dgm:t>
    </dgm:pt>
    <dgm:pt modelId="{4D61FE56-6843-40C4-8D23-D6769A3E0404}" type="sibTrans" cxnId="{F05DE5AD-38A0-4EF1-83E6-7A839C505383}">
      <dgm:prSet/>
      <dgm:spPr/>
      <dgm:t>
        <a:bodyPr/>
        <a:lstStyle/>
        <a:p>
          <a:endParaRPr lang="en-US"/>
        </a:p>
      </dgm:t>
    </dgm:pt>
    <dgm:pt modelId="{EA587A1F-4072-43DE-9334-0B6F548DE5F8}">
      <dgm:prSet phldrT="[Text]"/>
      <dgm:spPr/>
      <dgm:t>
        <a:bodyPr/>
        <a:lstStyle/>
        <a:p>
          <a:r>
            <a:rPr lang="en-US" dirty="0" smtClean="0"/>
            <a:t>Outcome</a:t>
          </a:r>
          <a:endParaRPr lang="en-US" dirty="0"/>
        </a:p>
      </dgm:t>
    </dgm:pt>
    <dgm:pt modelId="{0C0E7025-B78B-42C5-A051-F79143CF73F1}" type="parTrans" cxnId="{D08818AA-A6F9-4DD4-BE48-D9CEA4332F3E}">
      <dgm:prSet/>
      <dgm:spPr/>
      <dgm:t>
        <a:bodyPr/>
        <a:lstStyle/>
        <a:p>
          <a:endParaRPr lang="en-US"/>
        </a:p>
      </dgm:t>
    </dgm:pt>
    <dgm:pt modelId="{ABDC25FA-A67E-4A86-9E93-017D894CADF7}" type="sibTrans" cxnId="{D08818AA-A6F9-4DD4-BE48-D9CEA4332F3E}">
      <dgm:prSet/>
      <dgm:spPr/>
      <dgm:t>
        <a:bodyPr/>
        <a:lstStyle/>
        <a:p>
          <a:endParaRPr lang="en-US"/>
        </a:p>
      </dgm:t>
    </dgm:pt>
    <dgm:pt modelId="{86626CAF-0A91-47D1-A1B3-36F36A23F62A}" type="pres">
      <dgm:prSet presAssocID="{23F517EF-11E7-480E-AB9C-4E48EB201A24}" presName="Name0" presStyleCnt="0">
        <dgm:presLayoutVars>
          <dgm:chMax val="7"/>
          <dgm:chPref val="7"/>
          <dgm:dir/>
        </dgm:presLayoutVars>
      </dgm:prSet>
      <dgm:spPr/>
      <dgm:t>
        <a:bodyPr/>
        <a:lstStyle/>
        <a:p>
          <a:endParaRPr lang="en-US"/>
        </a:p>
      </dgm:t>
    </dgm:pt>
    <dgm:pt modelId="{DE6BB432-7D93-42DE-9977-AFDC6FDA9346}" type="pres">
      <dgm:prSet presAssocID="{23F517EF-11E7-480E-AB9C-4E48EB201A24}" presName="Name1" presStyleCnt="0"/>
      <dgm:spPr/>
    </dgm:pt>
    <dgm:pt modelId="{A9248215-B3A4-45BF-AC45-15915ED01856}" type="pres">
      <dgm:prSet presAssocID="{23F517EF-11E7-480E-AB9C-4E48EB201A24}" presName="cycle" presStyleCnt="0"/>
      <dgm:spPr/>
    </dgm:pt>
    <dgm:pt modelId="{DAEE6D39-FE38-4A5C-AA38-4D31AE5E2C66}" type="pres">
      <dgm:prSet presAssocID="{23F517EF-11E7-480E-AB9C-4E48EB201A24}" presName="srcNode" presStyleLbl="node1" presStyleIdx="0" presStyleCnt="4"/>
      <dgm:spPr/>
    </dgm:pt>
    <dgm:pt modelId="{F9448647-9D46-450C-9F7F-C1E333279859}" type="pres">
      <dgm:prSet presAssocID="{23F517EF-11E7-480E-AB9C-4E48EB201A24}" presName="conn" presStyleLbl="parChTrans1D2" presStyleIdx="0" presStyleCnt="1"/>
      <dgm:spPr/>
      <dgm:t>
        <a:bodyPr/>
        <a:lstStyle/>
        <a:p>
          <a:endParaRPr lang="en-US"/>
        </a:p>
      </dgm:t>
    </dgm:pt>
    <dgm:pt modelId="{B3A5FA55-7426-42AE-A38A-A9A7AFE20B1F}" type="pres">
      <dgm:prSet presAssocID="{23F517EF-11E7-480E-AB9C-4E48EB201A24}" presName="extraNode" presStyleLbl="node1" presStyleIdx="0" presStyleCnt="4"/>
      <dgm:spPr/>
    </dgm:pt>
    <dgm:pt modelId="{9BC68D9A-03A3-4023-8DE7-95794313D863}" type="pres">
      <dgm:prSet presAssocID="{23F517EF-11E7-480E-AB9C-4E48EB201A24}" presName="dstNode" presStyleLbl="node1" presStyleIdx="0" presStyleCnt="4"/>
      <dgm:spPr/>
    </dgm:pt>
    <dgm:pt modelId="{46058B72-845A-455B-9541-A5D31F40BCED}" type="pres">
      <dgm:prSet presAssocID="{57169D0C-109A-4693-8BD4-32E24DADAB32}" presName="text_1" presStyleLbl="node1" presStyleIdx="0" presStyleCnt="4">
        <dgm:presLayoutVars>
          <dgm:bulletEnabled val="1"/>
        </dgm:presLayoutVars>
      </dgm:prSet>
      <dgm:spPr/>
      <dgm:t>
        <a:bodyPr/>
        <a:lstStyle/>
        <a:p>
          <a:endParaRPr lang="en-US"/>
        </a:p>
      </dgm:t>
    </dgm:pt>
    <dgm:pt modelId="{32E5CB1A-5C17-48B9-B187-111EF6714044}" type="pres">
      <dgm:prSet presAssocID="{57169D0C-109A-4693-8BD4-32E24DADAB32}" presName="accent_1" presStyleCnt="0"/>
      <dgm:spPr/>
    </dgm:pt>
    <dgm:pt modelId="{C3446E79-52A2-413E-B371-731D9E385053}" type="pres">
      <dgm:prSet presAssocID="{57169D0C-109A-4693-8BD4-32E24DADAB32}" presName="accentRepeatNode" presStyleLbl="solidFgAcc1" presStyleIdx="0" presStyleCnt="4" custScaleX="103174" custScaleY="97395"/>
      <dgm:spPr>
        <a:blipFill rotWithShape="0">
          <a:blip xmlns:r="http://schemas.openxmlformats.org/officeDocument/2006/relationships" r:embed="rId1"/>
          <a:stretch>
            <a:fillRect/>
          </a:stretch>
        </a:blipFill>
      </dgm:spPr>
    </dgm:pt>
    <dgm:pt modelId="{29DFC8A4-D0FE-47D2-B120-360E3CF89CBC}" type="pres">
      <dgm:prSet presAssocID="{E042D75C-E935-4919-9B3C-9D35DB42FD57}" presName="text_2" presStyleLbl="node1" presStyleIdx="1" presStyleCnt="4">
        <dgm:presLayoutVars>
          <dgm:bulletEnabled val="1"/>
        </dgm:presLayoutVars>
      </dgm:prSet>
      <dgm:spPr/>
      <dgm:t>
        <a:bodyPr/>
        <a:lstStyle/>
        <a:p>
          <a:endParaRPr lang="en-US"/>
        </a:p>
      </dgm:t>
    </dgm:pt>
    <dgm:pt modelId="{C9ED209A-9FE5-43F5-8DE0-75FD0EFAAF2A}" type="pres">
      <dgm:prSet presAssocID="{E042D75C-E935-4919-9B3C-9D35DB42FD57}" presName="accent_2" presStyleCnt="0"/>
      <dgm:spPr/>
    </dgm:pt>
    <dgm:pt modelId="{315C3551-99E6-42F7-A75B-B1C96D16A346}" type="pres">
      <dgm:prSet presAssocID="{E042D75C-E935-4919-9B3C-9D35DB42FD57}" presName="accentRepeatNode" presStyleLbl="solidFgAcc1" presStyleIdx="1" presStyleCnt="4"/>
      <dgm:spPr>
        <a:blipFill rotWithShape="0">
          <a:blip xmlns:r="http://schemas.openxmlformats.org/officeDocument/2006/relationships" r:embed="rId2"/>
          <a:stretch>
            <a:fillRect/>
          </a:stretch>
        </a:blipFill>
      </dgm:spPr>
    </dgm:pt>
    <dgm:pt modelId="{4B9EE06D-E63E-4C48-AD10-F8C3FE408DED}" type="pres">
      <dgm:prSet presAssocID="{770938EE-4F00-43BA-A1B1-7028953A4EE9}" presName="text_3" presStyleLbl="node1" presStyleIdx="2" presStyleCnt="4">
        <dgm:presLayoutVars>
          <dgm:bulletEnabled val="1"/>
        </dgm:presLayoutVars>
      </dgm:prSet>
      <dgm:spPr/>
      <dgm:t>
        <a:bodyPr/>
        <a:lstStyle/>
        <a:p>
          <a:endParaRPr lang="en-US"/>
        </a:p>
      </dgm:t>
    </dgm:pt>
    <dgm:pt modelId="{F05D0839-044E-4729-BDE3-6C29FC913302}" type="pres">
      <dgm:prSet presAssocID="{770938EE-4F00-43BA-A1B1-7028953A4EE9}" presName="accent_3" presStyleCnt="0"/>
      <dgm:spPr/>
    </dgm:pt>
    <dgm:pt modelId="{1B81FF8A-8E1A-49D4-B40E-4C5207C3BF2E}" type="pres">
      <dgm:prSet presAssocID="{770938EE-4F00-43BA-A1B1-7028953A4EE9}" presName="accentRepeatNode" presStyleLbl="solidFgAcc1" presStyleIdx="2" presStyleCnt="4"/>
      <dgm:spPr>
        <a:blipFill rotWithShape="0">
          <a:blip xmlns:r="http://schemas.openxmlformats.org/officeDocument/2006/relationships" r:embed="rId3"/>
          <a:stretch>
            <a:fillRect/>
          </a:stretch>
        </a:blipFill>
      </dgm:spPr>
    </dgm:pt>
    <dgm:pt modelId="{440C1EDC-228D-4ED3-B2D0-A881FCD7BFF2}" type="pres">
      <dgm:prSet presAssocID="{EA587A1F-4072-43DE-9334-0B6F548DE5F8}" presName="text_4" presStyleLbl="node1" presStyleIdx="3" presStyleCnt="4">
        <dgm:presLayoutVars>
          <dgm:bulletEnabled val="1"/>
        </dgm:presLayoutVars>
      </dgm:prSet>
      <dgm:spPr/>
      <dgm:t>
        <a:bodyPr/>
        <a:lstStyle/>
        <a:p>
          <a:endParaRPr lang="en-US"/>
        </a:p>
      </dgm:t>
    </dgm:pt>
    <dgm:pt modelId="{C6EEAC37-0B95-4E1B-B758-AE40F4FF5DBE}" type="pres">
      <dgm:prSet presAssocID="{EA587A1F-4072-43DE-9334-0B6F548DE5F8}" presName="accent_4" presStyleCnt="0"/>
      <dgm:spPr/>
    </dgm:pt>
    <dgm:pt modelId="{0075BC5F-F8EC-43BE-953E-2943821D9C1D}" type="pres">
      <dgm:prSet presAssocID="{EA587A1F-4072-43DE-9334-0B6F548DE5F8}" presName="accentRepeatNode" presStyleLbl="solidFgAcc1" presStyleIdx="3" presStyleCnt="4"/>
      <dgm:spPr>
        <a:blipFill rotWithShape="0">
          <a:blip xmlns:r="http://schemas.openxmlformats.org/officeDocument/2006/relationships" r:embed="rId4"/>
          <a:stretch>
            <a:fillRect/>
          </a:stretch>
        </a:blipFill>
      </dgm:spPr>
    </dgm:pt>
  </dgm:ptLst>
  <dgm:cxnLst>
    <dgm:cxn modelId="{D08818AA-A6F9-4DD4-BE48-D9CEA4332F3E}" srcId="{23F517EF-11E7-480E-AB9C-4E48EB201A24}" destId="{EA587A1F-4072-43DE-9334-0B6F548DE5F8}" srcOrd="3" destOrd="0" parTransId="{0C0E7025-B78B-42C5-A051-F79143CF73F1}" sibTransId="{ABDC25FA-A67E-4A86-9E93-017D894CADF7}"/>
    <dgm:cxn modelId="{2B99EFB4-A5E4-472E-B6C6-88C1D233382A}" type="presOf" srcId="{9B1C7672-BA54-4932-81D8-41A1E5CC4C59}" destId="{F9448647-9D46-450C-9F7F-C1E333279859}" srcOrd="0" destOrd="0" presId="urn:microsoft.com/office/officeart/2008/layout/VerticalCurvedList"/>
    <dgm:cxn modelId="{C8676EB4-BA71-4E5A-848A-F2804D1DB11D}" srcId="{23F517EF-11E7-480E-AB9C-4E48EB201A24}" destId="{E042D75C-E935-4919-9B3C-9D35DB42FD57}" srcOrd="1" destOrd="0" parTransId="{AFFA3AB7-A7E6-4076-9FD6-FEAB92B1ECF9}" sibTransId="{AA33C8DC-CA02-44DD-A9C2-E365657A1AD2}"/>
    <dgm:cxn modelId="{99E4B568-7951-4947-8C3F-423E90CADE45}" type="presOf" srcId="{770938EE-4F00-43BA-A1B1-7028953A4EE9}" destId="{4B9EE06D-E63E-4C48-AD10-F8C3FE408DED}" srcOrd="0" destOrd="0" presId="urn:microsoft.com/office/officeart/2008/layout/VerticalCurvedList"/>
    <dgm:cxn modelId="{3F5823B2-12C4-4ECC-8D3F-95D2B6468BF7}" type="presOf" srcId="{EA587A1F-4072-43DE-9334-0B6F548DE5F8}" destId="{440C1EDC-228D-4ED3-B2D0-A881FCD7BFF2}" srcOrd="0" destOrd="0" presId="urn:microsoft.com/office/officeart/2008/layout/VerticalCurvedList"/>
    <dgm:cxn modelId="{F05DE5AD-38A0-4EF1-83E6-7A839C505383}" srcId="{23F517EF-11E7-480E-AB9C-4E48EB201A24}" destId="{770938EE-4F00-43BA-A1B1-7028953A4EE9}" srcOrd="2" destOrd="0" parTransId="{A59E1109-10F8-4E10-B422-96E0D50213FD}" sibTransId="{4D61FE56-6843-40C4-8D23-D6769A3E0404}"/>
    <dgm:cxn modelId="{A451CFBC-C371-47F3-8D8D-B45452732457}" type="presOf" srcId="{57169D0C-109A-4693-8BD4-32E24DADAB32}" destId="{46058B72-845A-455B-9541-A5D31F40BCED}" srcOrd="0" destOrd="0" presId="urn:microsoft.com/office/officeart/2008/layout/VerticalCurvedList"/>
    <dgm:cxn modelId="{BE536B41-6662-441A-9E38-B90AB2A7C0E7}" type="presOf" srcId="{23F517EF-11E7-480E-AB9C-4E48EB201A24}" destId="{86626CAF-0A91-47D1-A1B3-36F36A23F62A}" srcOrd="0" destOrd="0" presId="urn:microsoft.com/office/officeart/2008/layout/VerticalCurvedList"/>
    <dgm:cxn modelId="{C7B3ACBD-7943-4CFC-AF33-35621E4D145E}" type="presOf" srcId="{E042D75C-E935-4919-9B3C-9D35DB42FD57}" destId="{29DFC8A4-D0FE-47D2-B120-360E3CF89CBC}" srcOrd="0" destOrd="0" presId="urn:microsoft.com/office/officeart/2008/layout/VerticalCurvedList"/>
    <dgm:cxn modelId="{F70EC7FA-95A6-42CF-A9C6-002CC877C646}" srcId="{23F517EF-11E7-480E-AB9C-4E48EB201A24}" destId="{57169D0C-109A-4693-8BD4-32E24DADAB32}" srcOrd="0" destOrd="0" parTransId="{881C07D6-C0D8-4C64-9037-DC7480487ECF}" sibTransId="{9B1C7672-BA54-4932-81D8-41A1E5CC4C59}"/>
    <dgm:cxn modelId="{1DEBA404-31EC-4239-B77A-07D687CF2BFE}" type="presParOf" srcId="{86626CAF-0A91-47D1-A1B3-36F36A23F62A}" destId="{DE6BB432-7D93-42DE-9977-AFDC6FDA9346}" srcOrd="0" destOrd="0" presId="urn:microsoft.com/office/officeart/2008/layout/VerticalCurvedList"/>
    <dgm:cxn modelId="{B7281748-0937-4615-B73F-0ED0F0041BDE}" type="presParOf" srcId="{DE6BB432-7D93-42DE-9977-AFDC6FDA9346}" destId="{A9248215-B3A4-45BF-AC45-15915ED01856}" srcOrd="0" destOrd="0" presId="urn:microsoft.com/office/officeart/2008/layout/VerticalCurvedList"/>
    <dgm:cxn modelId="{ECC8C778-7E43-477D-B11C-A2F14FE1FE23}" type="presParOf" srcId="{A9248215-B3A4-45BF-AC45-15915ED01856}" destId="{DAEE6D39-FE38-4A5C-AA38-4D31AE5E2C66}" srcOrd="0" destOrd="0" presId="urn:microsoft.com/office/officeart/2008/layout/VerticalCurvedList"/>
    <dgm:cxn modelId="{4B350BB6-6490-4E7C-B6C6-7FE2CFA57289}" type="presParOf" srcId="{A9248215-B3A4-45BF-AC45-15915ED01856}" destId="{F9448647-9D46-450C-9F7F-C1E333279859}" srcOrd="1" destOrd="0" presId="urn:microsoft.com/office/officeart/2008/layout/VerticalCurvedList"/>
    <dgm:cxn modelId="{EDC1AC91-9AAE-4211-9A81-11C2351EDC55}" type="presParOf" srcId="{A9248215-B3A4-45BF-AC45-15915ED01856}" destId="{B3A5FA55-7426-42AE-A38A-A9A7AFE20B1F}" srcOrd="2" destOrd="0" presId="urn:microsoft.com/office/officeart/2008/layout/VerticalCurvedList"/>
    <dgm:cxn modelId="{48D90514-30F0-4A73-9FCE-7A688971E4BC}" type="presParOf" srcId="{A9248215-B3A4-45BF-AC45-15915ED01856}" destId="{9BC68D9A-03A3-4023-8DE7-95794313D863}" srcOrd="3" destOrd="0" presId="urn:microsoft.com/office/officeart/2008/layout/VerticalCurvedList"/>
    <dgm:cxn modelId="{33E0DF2F-F0E3-4204-9131-4781843B186E}" type="presParOf" srcId="{DE6BB432-7D93-42DE-9977-AFDC6FDA9346}" destId="{46058B72-845A-455B-9541-A5D31F40BCED}" srcOrd="1" destOrd="0" presId="urn:microsoft.com/office/officeart/2008/layout/VerticalCurvedList"/>
    <dgm:cxn modelId="{524DBF42-AA26-4318-9BBB-1F3C9C85BE20}" type="presParOf" srcId="{DE6BB432-7D93-42DE-9977-AFDC6FDA9346}" destId="{32E5CB1A-5C17-48B9-B187-111EF6714044}" srcOrd="2" destOrd="0" presId="urn:microsoft.com/office/officeart/2008/layout/VerticalCurvedList"/>
    <dgm:cxn modelId="{9263DDF2-4686-4539-AA14-B0807DC83E2A}" type="presParOf" srcId="{32E5CB1A-5C17-48B9-B187-111EF6714044}" destId="{C3446E79-52A2-413E-B371-731D9E385053}" srcOrd="0" destOrd="0" presId="urn:microsoft.com/office/officeart/2008/layout/VerticalCurvedList"/>
    <dgm:cxn modelId="{D902A1D3-0D6C-47DF-AD12-1BB0499F9A58}" type="presParOf" srcId="{DE6BB432-7D93-42DE-9977-AFDC6FDA9346}" destId="{29DFC8A4-D0FE-47D2-B120-360E3CF89CBC}" srcOrd="3" destOrd="0" presId="urn:microsoft.com/office/officeart/2008/layout/VerticalCurvedList"/>
    <dgm:cxn modelId="{16FD01F4-9DDB-4C49-943A-B2049E3C74AC}" type="presParOf" srcId="{DE6BB432-7D93-42DE-9977-AFDC6FDA9346}" destId="{C9ED209A-9FE5-43F5-8DE0-75FD0EFAAF2A}" srcOrd="4" destOrd="0" presId="urn:microsoft.com/office/officeart/2008/layout/VerticalCurvedList"/>
    <dgm:cxn modelId="{433E784B-B2F8-43E7-88E0-68762F13C42A}" type="presParOf" srcId="{C9ED209A-9FE5-43F5-8DE0-75FD0EFAAF2A}" destId="{315C3551-99E6-42F7-A75B-B1C96D16A346}" srcOrd="0" destOrd="0" presId="urn:microsoft.com/office/officeart/2008/layout/VerticalCurvedList"/>
    <dgm:cxn modelId="{80E639A9-F131-4CDF-9DE5-BB67BAD14DBA}" type="presParOf" srcId="{DE6BB432-7D93-42DE-9977-AFDC6FDA9346}" destId="{4B9EE06D-E63E-4C48-AD10-F8C3FE408DED}" srcOrd="5" destOrd="0" presId="urn:microsoft.com/office/officeart/2008/layout/VerticalCurvedList"/>
    <dgm:cxn modelId="{C2540ECA-155D-4FC8-A1E8-9B88BDEE68E8}" type="presParOf" srcId="{DE6BB432-7D93-42DE-9977-AFDC6FDA9346}" destId="{F05D0839-044E-4729-BDE3-6C29FC913302}" srcOrd="6" destOrd="0" presId="urn:microsoft.com/office/officeart/2008/layout/VerticalCurvedList"/>
    <dgm:cxn modelId="{A102E658-FCE8-4E2A-B8DA-1752C86C6FAE}" type="presParOf" srcId="{F05D0839-044E-4729-BDE3-6C29FC913302}" destId="{1B81FF8A-8E1A-49D4-B40E-4C5207C3BF2E}" srcOrd="0" destOrd="0" presId="urn:microsoft.com/office/officeart/2008/layout/VerticalCurvedList"/>
    <dgm:cxn modelId="{995046A1-CF76-45A4-9460-684C23B0E036}" type="presParOf" srcId="{DE6BB432-7D93-42DE-9977-AFDC6FDA9346}" destId="{440C1EDC-228D-4ED3-B2D0-A881FCD7BFF2}" srcOrd="7" destOrd="0" presId="urn:microsoft.com/office/officeart/2008/layout/VerticalCurvedList"/>
    <dgm:cxn modelId="{62086C89-894B-4E39-A8DA-F9DBCE94896E}" type="presParOf" srcId="{DE6BB432-7D93-42DE-9977-AFDC6FDA9346}" destId="{C6EEAC37-0B95-4E1B-B758-AE40F4FF5DBE}" srcOrd="8" destOrd="0" presId="urn:microsoft.com/office/officeart/2008/layout/VerticalCurvedList"/>
    <dgm:cxn modelId="{95614FC5-BA18-4152-AD3B-53B97B5D28D6}" type="presParOf" srcId="{C6EEAC37-0B95-4E1B-B758-AE40F4FF5DBE}" destId="{0075BC5F-F8EC-43BE-953E-2943821D9C1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48647-9D46-450C-9F7F-C1E333279859}">
      <dsp:nvSpPr>
        <dsp:cNvPr id="0" name=""/>
        <dsp:cNvSpPr/>
      </dsp:nvSpPr>
      <dsp:spPr>
        <a:xfrm>
          <a:off x="-612517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058B72-845A-455B-9541-A5D31F40BCED}">
      <dsp:nvSpPr>
        <dsp:cNvPr id="0" name=""/>
        <dsp:cNvSpPr/>
      </dsp:nvSpPr>
      <dsp:spPr>
        <a:xfrm>
          <a:off x="612314" y="416587"/>
          <a:ext cx="7440913"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en-US" sz="4300" kern="1200" dirty="0" smtClean="0"/>
            <a:t>Population</a:t>
          </a:r>
          <a:endParaRPr lang="en-US" sz="4300" kern="1200" dirty="0"/>
        </a:p>
      </dsp:txBody>
      <dsp:txXfrm>
        <a:off x="612314" y="416587"/>
        <a:ext cx="7440913" cy="833607"/>
      </dsp:txXfrm>
    </dsp:sp>
    <dsp:sp modelId="{C3446E79-52A2-413E-B371-731D9E385053}">
      <dsp:nvSpPr>
        <dsp:cNvPr id="0" name=""/>
        <dsp:cNvSpPr/>
      </dsp:nvSpPr>
      <dsp:spPr>
        <a:xfrm>
          <a:off x="74772" y="325958"/>
          <a:ext cx="1075083" cy="1014865"/>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DFC8A4-D0FE-47D2-B120-360E3CF89CBC}">
      <dsp:nvSpPr>
        <dsp:cNvPr id="0" name=""/>
        <dsp:cNvSpPr/>
      </dsp:nvSpPr>
      <dsp:spPr>
        <a:xfrm>
          <a:off x="1090240" y="1667215"/>
          <a:ext cx="6962986"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en-US" sz="4300" kern="1200" dirty="0" smtClean="0"/>
            <a:t>Intervention</a:t>
          </a:r>
          <a:endParaRPr lang="en-US" sz="4300" kern="1200" dirty="0"/>
        </a:p>
      </dsp:txBody>
      <dsp:txXfrm>
        <a:off x="1090240" y="1667215"/>
        <a:ext cx="6962986" cy="833607"/>
      </dsp:txXfrm>
    </dsp:sp>
    <dsp:sp modelId="{315C3551-99E6-42F7-A75B-B1C96D16A346}">
      <dsp:nvSpPr>
        <dsp:cNvPr id="0" name=""/>
        <dsp:cNvSpPr/>
      </dsp:nvSpPr>
      <dsp:spPr>
        <a:xfrm>
          <a:off x="569235" y="1563014"/>
          <a:ext cx="1042009" cy="1042009"/>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9EE06D-E63E-4C48-AD10-F8C3FE408DED}">
      <dsp:nvSpPr>
        <dsp:cNvPr id="0" name=""/>
        <dsp:cNvSpPr/>
      </dsp:nvSpPr>
      <dsp:spPr>
        <a:xfrm>
          <a:off x="1090240" y="2917843"/>
          <a:ext cx="6962986"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en-US" sz="4300" kern="1200" dirty="0" smtClean="0"/>
            <a:t>Comparison</a:t>
          </a:r>
          <a:endParaRPr lang="en-US" sz="4300" kern="1200" dirty="0"/>
        </a:p>
      </dsp:txBody>
      <dsp:txXfrm>
        <a:off x="1090240" y="2917843"/>
        <a:ext cx="6962986" cy="833607"/>
      </dsp:txXfrm>
    </dsp:sp>
    <dsp:sp modelId="{1B81FF8A-8E1A-49D4-B40E-4C5207C3BF2E}">
      <dsp:nvSpPr>
        <dsp:cNvPr id="0" name=""/>
        <dsp:cNvSpPr/>
      </dsp:nvSpPr>
      <dsp:spPr>
        <a:xfrm>
          <a:off x="569235" y="2813642"/>
          <a:ext cx="1042009" cy="1042009"/>
        </a:xfrm>
        <a:prstGeom prst="ellipse">
          <a:avLst/>
        </a:prstGeom>
        <a:blipFill rotWithShape="0">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0C1EDC-228D-4ED3-B2D0-A881FCD7BFF2}">
      <dsp:nvSpPr>
        <dsp:cNvPr id="0" name=""/>
        <dsp:cNvSpPr/>
      </dsp:nvSpPr>
      <dsp:spPr>
        <a:xfrm>
          <a:off x="612314" y="4168472"/>
          <a:ext cx="7440913"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en-US" sz="4300" kern="1200" dirty="0" smtClean="0"/>
            <a:t>Outcome</a:t>
          </a:r>
          <a:endParaRPr lang="en-US" sz="4300" kern="1200" dirty="0"/>
        </a:p>
      </dsp:txBody>
      <dsp:txXfrm>
        <a:off x="612314" y="4168472"/>
        <a:ext cx="7440913" cy="833607"/>
      </dsp:txXfrm>
    </dsp:sp>
    <dsp:sp modelId="{0075BC5F-F8EC-43BE-953E-2943821D9C1D}">
      <dsp:nvSpPr>
        <dsp:cNvPr id="0" name=""/>
        <dsp:cNvSpPr/>
      </dsp:nvSpPr>
      <dsp:spPr>
        <a:xfrm>
          <a:off x="91309" y="4064271"/>
          <a:ext cx="1042009" cy="1042009"/>
        </a:xfrm>
        <a:prstGeom prst="ellipse">
          <a:avLst/>
        </a:prstGeom>
        <a:blipFill rotWithShape="0">
          <a:blip xmlns:r="http://schemas.openxmlformats.org/officeDocument/2006/relationships" r:embed="rId4"/>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62D3EDC-41CB-48F2-8782-120253B25C0D}" type="datetimeFigureOut">
              <a:rPr lang="en-GB" smtClean="0"/>
              <a:t>24/03/2022</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1744AD54-AB92-4C78-94E7-C054DD6BB0A9}" type="slidenum">
              <a:rPr lang="en-GB" smtClean="0"/>
              <a:t>‹#›</a:t>
            </a:fld>
            <a:endParaRPr lang="en-GB"/>
          </a:p>
        </p:txBody>
      </p:sp>
    </p:spTree>
    <p:extLst>
      <p:ext uri="{BB962C8B-B14F-4D97-AF65-F5344CB8AC3E}">
        <p14:creationId xmlns:p14="http://schemas.microsoft.com/office/powerpoint/2010/main" val="889268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31678" y="647658"/>
            <a:ext cx="3808726" cy="214304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3158836"/>
            <a:ext cx="5438140" cy="5528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623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fld id="{36D99298-4EE3-48B3-937E-D096E758AEA4}" type="slidenum">
              <a:rPr lang="en-GB" smtClean="0"/>
              <a:t>1</a:t>
            </a:fld>
            <a:endParaRPr lang="en-GB"/>
          </a:p>
        </p:txBody>
      </p:sp>
    </p:spTree>
    <p:extLst>
      <p:ext uri="{BB962C8B-B14F-4D97-AF65-F5344CB8AC3E}">
        <p14:creationId xmlns:p14="http://schemas.microsoft.com/office/powerpoint/2010/main" val="2522388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baseline="0" dirty="0" smtClean="0"/>
          </a:p>
        </p:txBody>
      </p:sp>
    </p:spTree>
    <p:extLst>
      <p:ext uri="{BB962C8B-B14F-4D97-AF65-F5344CB8AC3E}">
        <p14:creationId xmlns:p14="http://schemas.microsoft.com/office/powerpoint/2010/main" val="2913379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6308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54992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99298-4EE3-48B3-937E-D096E758AE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2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46EED-8FFC-4B40-BD49-6468CBE86F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018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71466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fld id="{36D99298-4EE3-48B3-937E-D096E758AEA4}" type="slidenum">
              <a:rPr lang="en-GB" smtClean="0"/>
              <a:t>41</a:t>
            </a:fld>
            <a:endParaRPr lang="en-GB"/>
          </a:p>
        </p:txBody>
      </p:sp>
    </p:spTree>
    <p:extLst>
      <p:ext uri="{BB962C8B-B14F-4D97-AF65-F5344CB8AC3E}">
        <p14:creationId xmlns:p14="http://schemas.microsoft.com/office/powerpoint/2010/main" val="1220248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8179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fld id="{8F3C1F45-14E1-44A4-9AE0-020F0DE47F15}" type="slidenum">
              <a:rPr lang="en-GB" smtClean="0"/>
              <a:pPr/>
              <a:t>43</a:t>
            </a:fld>
            <a:endParaRPr lang="en-GB"/>
          </a:p>
        </p:txBody>
      </p:sp>
    </p:spTree>
    <p:extLst>
      <p:ext uri="{BB962C8B-B14F-4D97-AF65-F5344CB8AC3E}">
        <p14:creationId xmlns:p14="http://schemas.microsoft.com/office/powerpoint/2010/main" val="3240366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pPr>
              <a:spcBef>
                <a:spcPts val="0"/>
              </a:spcBef>
              <a:spcAft>
                <a:spcPts val="1200"/>
              </a:spcAft>
            </a:pPr>
            <a:endParaRPr lang="en-GB" dirty="0"/>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fld id="{8F3C1F45-14E1-44A4-9AE0-020F0DE47F15}" type="slidenum">
              <a:rPr lang="en-GB" smtClean="0"/>
              <a:pPr/>
              <a:t>44</a:t>
            </a:fld>
            <a:endParaRPr lang="en-GB"/>
          </a:p>
        </p:txBody>
      </p:sp>
    </p:spTree>
    <p:extLst>
      <p:ext uri="{BB962C8B-B14F-4D97-AF65-F5344CB8AC3E}">
        <p14:creationId xmlns:p14="http://schemas.microsoft.com/office/powerpoint/2010/main" val="402330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fld id="{36D99298-4EE3-48B3-937E-D096E758AEA4}" type="slidenum">
              <a:rPr lang="en-GB" smtClean="0"/>
              <a:t>2</a:t>
            </a:fld>
            <a:endParaRPr lang="en-GB"/>
          </a:p>
        </p:txBody>
      </p:sp>
    </p:spTree>
    <p:extLst>
      <p:ext uri="{BB962C8B-B14F-4D97-AF65-F5344CB8AC3E}">
        <p14:creationId xmlns:p14="http://schemas.microsoft.com/office/powerpoint/2010/main" val="2310903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45</a:t>
            </a:fld>
            <a:endParaRPr lang="en-GB"/>
          </a:p>
        </p:txBody>
      </p:sp>
    </p:spTree>
    <p:extLst>
      <p:ext uri="{BB962C8B-B14F-4D97-AF65-F5344CB8AC3E}">
        <p14:creationId xmlns:p14="http://schemas.microsoft.com/office/powerpoint/2010/main" val="2226548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fld id="{8F3C1F45-14E1-44A4-9AE0-020F0DE47F15}" type="slidenum">
              <a:rPr lang="en-GB" smtClean="0"/>
              <a:pPr/>
              <a:t>46</a:t>
            </a:fld>
            <a:endParaRPr lang="en-GB"/>
          </a:p>
        </p:txBody>
      </p:sp>
    </p:spTree>
    <p:extLst>
      <p:ext uri="{BB962C8B-B14F-4D97-AF65-F5344CB8AC3E}">
        <p14:creationId xmlns:p14="http://schemas.microsoft.com/office/powerpoint/2010/main" val="3247872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fld id="{C555DEC1-720F-4A2F-80A8-8EA275241C54}" type="slidenum">
              <a:rPr lang="en-GB" smtClean="0"/>
              <a:t>48</a:t>
            </a:fld>
            <a:endParaRPr lang="en-GB"/>
          </a:p>
        </p:txBody>
      </p:sp>
    </p:spTree>
    <p:extLst>
      <p:ext uri="{BB962C8B-B14F-4D97-AF65-F5344CB8AC3E}">
        <p14:creationId xmlns:p14="http://schemas.microsoft.com/office/powerpoint/2010/main" val="355886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9930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939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solidFill>
                <a:srgbClr val="6667AD"/>
              </a:solidFill>
            </a:endParaRPr>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fld id="{8F3C1F45-14E1-44A4-9AE0-020F0DE47F15}" type="slidenum">
              <a:rPr lang="en-GB" smtClean="0"/>
              <a:pPr/>
              <a:t>6</a:t>
            </a:fld>
            <a:endParaRPr lang="en-GB"/>
          </a:p>
        </p:txBody>
      </p:sp>
    </p:spTree>
    <p:extLst>
      <p:ext uri="{BB962C8B-B14F-4D97-AF65-F5344CB8AC3E}">
        <p14:creationId xmlns:p14="http://schemas.microsoft.com/office/powerpoint/2010/main" val="243786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fld id="{8F3C1F45-14E1-44A4-9AE0-020F0DE47F15}" type="slidenum">
              <a:rPr lang="en-GB" smtClean="0"/>
              <a:pPr/>
              <a:t>7</a:t>
            </a:fld>
            <a:endParaRPr lang="en-GB"/>
          </a:p>
        </p:txBody>
      </p:sp>
    </p:spTree>
    <p:extLst>
      <p:ext uri="{BB962C8B-B14F-4D97-AF65-F5344CB8AC3E}">
        <p14:creationId xmlns:p14="http://schemas.microsoft.com/office/powerpoint/2010/main" val="123788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fld id="{8F3C1F45-14E1-44A4-9AE0-020F0DE47F15}" type="slidenum">
              <a:rPr lang="en-GB" smtClean="0"/>
              <a:pPr/>
              <a:t>8</a:t>
            </a:fld>
            <a:endParaRPr lang="en-GB"/>
          </a:p>
        </p:txBody>
      </p:sp>
    </p:spTree>
    <p:extLst>
      <p:ext uri="{BB962C8B-B14F-4D97-AF65-F5344CB8AC3E}">
        <p14:creationId xmlns:p14="http://schemas.microsoft.com/office/powerpoint/2010/main" val="2026195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fld id="{8F3C1F45-14E1-44A4-9AE0-020F0DE47F15}" type="slidenum">
              <a:rPr lang="en-GB" smtClean="0"/>
              <a:pPr/>
              <a:t>9</a:t>
            </a:fld>
            <a:endParaRPr lang="en-GB"/>
          </a:p>
        </p:txBody>
      </p:sp>
    </p:spTree>
    <p:extLst>
      <p:ext uri="{BB962C8B-B14F-4D97-AF65-F5344CB8AC3E}">
        <p14:creationId xmlns:p14="http://schemas.microsoft.com/office/powerpoint/2010/main" val="370982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47700"/>
            <a:ext cx="3808413" cy="2143125"/>
          </a:xfrm>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fld id="{8F3C1F45-14E1-44A4-9AE0-020F0DE47F15}" type="slidenum">
              <a:rPr lang="en-GB" smtClean="0"/>
              <a:pPr/>
              <a:t>10</a:t>
            </a:fld>
            <a:endParaRPr lang="en-GB"/>
          </a:p>
        </p:txBody>
      </p:sp>
    </p:spTree>
    <p:extLst>
      <p:ext uri="{BB962C8B-B14F-4D97-AF65-F5344CB8AC3E}">
        <p14:creationId xmlns:p14="http://schemas.microsoft.com/office/powerpoint/2010/main" val="4101144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1.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7.emf"/><Relationship Id="rId4" Type="http://schemas.openxmlformats.org/officeDocument/2006/relationships/image" Target="../media/image16.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emf"/><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19.emf"/><Relationship Id="rId5" Type="http://schemas.openxmlformats.org/officeDocument/2006/relationships/image" Target="../media/image8.emf"/><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878788"/>
          </a:xfrm>
        </p:spPr>
        <p:txBody>
          <a:bodyPr vert="horz" lIns="91440" tIns="45720" rIns="91440" bIns="45720" rtlCol="0" anchor="ctr">
            <a:normAutofit/>
          </a:bodyPr>
          <a:lstStyle>
            <a:lvl1pPr>
              <a:defRPr lang="en-US" sz="4000" kern="1200" baseline="0" dirty="0">
                <a:solidFill>
                  <a:srgbClr val="193E72"/>
                </a:solidFill>
                <a:latin typeface="Lato" panose="020F0502020204030203" pitchFamily="34" charset="0"/>
                <a:ea typeface="+mj-ea"/>
                <a:cs typeface="Arial" panose="020B0604020202020204" pitchFamily="34" charset="0"/>
              </a:defRPr>
            </a:lvl1pPr>
          </a:lstStyle>
          <a:p>
            <a:pPr lvl="0" defTabSz="914377"/>
            <a:r>
              <a:rPr lang="en-US" dirty="0" smtClean="0"/>
              <a:t>Click to edit Master title style</a:t>
            </a:r>
            <a:endParaRPr lang="en-US" dirty="0"/>
          </a:p>
        </p:txBody>
      </p:sp>
      <p:sp>
        <p:nvSpPr>
          <p:cNvPr id="3" name="Content Placeholder 2"/>
          <p:cNvSpPr>
            <a:spLocks noGrp="1"/>
          </p:cNvSpPr>
          <p:nvPr>
            <p:ph idx="1"/>
          </p:nvPr>
        </p:nvSpPr>
        <p:spPr>
          <a:xfrm>
            <a:off x="838200" y="1594435"/>
            <a:ext cx="10515600" cy="4485090"/>
          </a:xfrm>
        </p:spPr>
        <p:txBody>
          <a:bodyPr/>
          <a:lstStyle>
            <a:lvl1pPr>
              <a:defRPr sz="2400">
                <a:solidFill>
                  <a:srgbClr val="193E72"/>
                </a:solidFill>
                <a:latin typeface="Lato" panose="020F0502020204030203" pitchFamily="34" charset="0"/>
                <a:cs typeface="Arial" panose="020B0604020202020204" pitchFamily="34" charset="0"/>
              </a:defRPr>
            </a:lvl1pPr>
            <a:lvl2pPr>
              <a:defRPr sz="2000">
                <a:solidFill>
                  <a:srgbClr val="193E72"/>
                </a:solidFill>
                <a:latin typeface="Lato" panose="020F0502020204030203" pitchFamily="34" charset="0"/>
                <a:cs typeface="Arial" panose="020B0604020202020204" pitchFamily="34" charset="0"/>
              </a:defRPr>
            </a:lvl2pPr>
            <a:lvl3pPr>
              <a:defRPr sz="1800">
                <a:solidFill>
                  <a:srgbClr val="193E72"/>
                </a:solidFill>
                <a:latin typeface="Lato" panose="020F0502020204030203" pitchFamily="34" charset="0"/>
                <a:cs typeface="Arial" panose="020B0604020202020204" pitchFamily="34" charset="0"/>
              </a:defRPr>
            </a:lvl3pPr>
            <a:lvl4pPr>
              <a:defRPr>
                <a:solidFill>
                  <a:srgbClr val="193E72"/>
                </a:solidFill>
                <a:latin typeface="Lato" panose="020F0502020204030203" pitchFamily="34" charset="0"/>
                <a:cs typeface="Arial" panose="020B0604020202020204" pitchFamily="34" charset="0"/>
              </a:defRPr>
            </a:lvl4pPr>
            <a:lvl5pPr>
              <a:defRPr>
                <a:solidFill>
                  <a:srgbClr val="193E72"/>
                </a:solidFill>
                <a:latin typeface="Lato" panose="020F0502020204030203"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rgbClr val="193E72"/>
                </a:solidFill>
              </a:defRPr>
            </a:lvl1pPr>
          </a:lstStyle>
          <a:p>
            <a:fld id="{7CFB3D76-E95C-734A-BDD4-10A5E36E6C85}" type="slidenum">
              <a:rPr lang="en-US" smtClean="0"/>
              <a:pPr/>
              <a:t>‹#›</a:t>
            </a:fld>
            <a:endParaRPr lang="en-US" dirty="0"/>
          </a:p>
        </p:txBody>
      </p:sp>
      <p:pic>
        <p:nvPicPr>
          <p:cNvPr id="10" name="Picture 9">
            <a:extLst>
              <a:ext uri="{FF2B5EF4-FFF2-40B4-BE49-F238E27FC236}">
                <a16:creationId xmlns:a16="http://schemas.microsoft.com/office/drawing/2014/main" id="{D3EA3455-F170-324C-88B5-287718264867}"/>
              </a:ext>
            </a:extLst>
          </p:cNvPr>
          <p:cNvPicPr>
            <a:picLocks noChangeAspect="1"/>
          </p:cNvPicPr>
          <p:nvPr/>
        </p:nvPicPr>
        <p:blipFill rotWithShape="1">
          <a:blip r:embed="rId2"/>
          <a:srcRect t="5" r="8043" b="-142998"/>
          <a:stretch/>
        </p:blipFill>
        <p:spPr>
          <a:xfrm>
            <a:off x="473438" y="6289449"/>
            <a:ext cx="11211477" cy="4571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6226082"/>
            <a:ext cx="3268984" cy="718014"/>
          </a:xfrm>
          <a:prstGeom prst="rect">
            <a:avLst/>
          </a:prstGeom>
        </p:spPr>
      </p:pic>
      <p:pic>
        <p:nvPicPr>
          <p:cNvPr id="7" name="Picture 6">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473438" y="6289449"/>
            <a:ext cx="11211477" cy="45719"/>
          </a:xfrm>
          <a:prstGeom prst="rect">
            <a:avLst/>
          </a:prstGeom>
        </p:spPr>
      </p:pic>
    </p:spTree>
    <p:extLst>
      <p:ext uri="{BB962C8B-B14F-4D97-AF65-F5344CB8AC3E}">
        <p14:creationId xmlns:p14="http://schemas.microsoft.com/office/powerpoint/2010/main" val="33554106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19738AD-58FB-FB4D-BD57-E4FF24FA4510}"/>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95F520C6-1504-6744-862F-E3F3FF9A34EE}"/>
              </a:ext>
            </a:extLst>
          </p:cNvPr>
          <p:cNvPicPr>
            <a:picLocks noChangeAspect="1"/>
          </p:cNvPicPr>
          <p:nvPr/>
        </p:nvPicPr>
        <p:blipFill rotWithShape="1">
          <a:blip r:embed="rId3"/>
          <a:srcRect t="5" r="8043" b="-142998"/>
          <a:stretch/>
        </p:blipFill>
        <p:spPr>
          <a:xfrm>
            <a:off x="457420" y="700233"/>
            <a:ext cx="11211477" cy="45719"/>
          </a:xfrm>
          <a:prstGeom prst="rect">
            <a:avLst/>
          </a:prstGeom>
        </p:spPr>
      </p:pic>
      <p:sp>
        <p:nvSpPr>
          <p:cNvPr id="15" name="Slide Number Placeholder 5">
            <a:extLst>
              <a:ext uri="{FF2B5EF4-FFF2-40B4-BE49-F238E27FC236}">
                <a16:creationId xmlns:a16="http://schemas.microsoft.com/office/drawing/2014/main" id="{54C900CD-7895-2849-A5E9-F07AEB488BA3}"/>
              </a:ext>
            </a:extLst>
          </p:cNvPr>
          <p:cNvSpPr>
            <a:spLocks noGrp="1"/>
          </p:cNvSpPr>
          <p:nvPr>
            <p:ph type="sldNum" sz="quarter" idx="12"/>
          </p:nvPr>
        </p:nvSpPr>
        <p:spPr>
          <a:xfrm>
            <a:off x="8610600" y="6356352"/>
            <a:ext cx="2743200" cy="365125"/>
          </a:xfrm>
        </p:spPr>
        <p:txBody>
          <a:bodyPr/>
          <a:lstStyle>
            <a:lvl1pPr>
              <a:defRPr>
                <a:solidFill>
                  <a:schemeClr val="bg1"/>
                </a:solidFill>
              </a:defRPr>
            </a:lvl1pPr>
          </a:lstStyle>
          <a:p>
            <a:pPr defTabSz="457200"/>
            <a:fld id="{7CFB3D76-E95C-734A-BDD4-10A5E36E6C85}" type="slidenum">
              <a:rPr lang="en-US" smtClean="0">
                <a:solidFill>
                  <a:prstClr val="black">
                    <a:tint val="75000"/>
                  </a:prstClr>
                </a:solidFill>
              </a:rPr>
              <a:pPr defTabSz="457200"/>
              <a:t>‹#›</a:t>
            </a:fld>
            <a:endParaRPr lang="en-US">
              <a:solidFill>
                <a:prstClr val="black">
                  <a:tint val="75000"/>
                </a:prstClr>
              </a:solidFill>
            </a:endParaRPr>
          </a:p>
        </p:txBody>
      </p:sp>
      <p:pic>
        <p:nvPicPr>
          <p:cNvPr id="12" name="Picture 11"/>
          <p:cNvPicPr>
            <a:picLocks noChangeAspect="1"/>
          </p:cNvPicPr>
          <p:nvPr/>
        </p:nvPicPr>
        <p:blipFill>
          <a:blip r:embed="rId4"/>
          <a:stretch>
            <a:fillRect/>
          </a:stretch>
        </p:blipFill>
        <p:spPr>
          <a:xfrm>
            <a:off x="263352" y="23180"/>
            <a:ext cx="3176291" cy="695004"/>
          </a:xfrm>
          <a:prstGeom prst="rect">
            <a:avLst/>
          </a:prstGeom>
        </p:spPr>
      </p:pic>
      <p:pic>
        <p:nvPicPr>
          <p:cNvPr id="16" name="Picture 15">
            <a:extLst>
              <a:ext uri="{FF2B5EF4-FFF2-40B4-BE49-F238E27FC236}">
                <a16:creationId xmlns:a16="http://schemas.microsoft.com/office/drawing/2014/main" id="{FA5480B5-6974-624D-B920-9621240FC586}"/>
              </a:ext>
            </a:extLst>
          </p:cNvPr>
          <p:cNvPicPr>
            <a:picLocks noChangeAspect="1"/>
          </p:cNvPicPr>
          <p:nvPr/>
        </p:nvPicPr>
        <p:blipFill rotWithShape="1">
          <a:blip r:embed="rId5"/>
          <a:srcRect l="35446" b="23513"/>
          <a:stretch/>
        </p:blipFill>
        <p:spPr>
          <a:xfrm>
            <a:off x="0" y="5139116"/>
            <a:ext cx="1450731" cy="1718884"/>
          </a:xfrm>
          <a:prstGeom prst="rect">
            <a:avLst/>
          </a:prstGeom>
        </p:spPr>
      </p:pic>
      <p:pic>
        <p:nvPicPr>
          <p:cNvPr id="17" name="Picture 16">
            <a:extLst>
              <a:ext uri="{FF2B5EF4-FFF2-40B4-BE49-F238E27FC236}">
                <a16:creationId xmlns:a16="http://schemas.microsoft.com/office/drawing/2014/main" id="{A6A0AA2D-979A-3542-B125-52B71F4F55C7}"/>
              </a:ext>
            </a:extLst>
          </p:cNvPr>
          <p:cNvPicPr>
            <a:picLocks noChangeAspect="1"/>
          </p:cNvPicPr>
          <p:nvPr/>
        </p:nvPicPr>
        <p:blipFill>
          <a:blip r:embed="rId6"/>
          <a:stretch>
            <a:fillRect/>
          </a:stretch>
        </p:blipFill>
        <p:spPr>
          <a:xfrm rot="16200000">
            <a:off x="10042887" y="1004817"/>
            <a:ext cx="1858300" cy="1393725"/>
          </a:xfrm>
          <a:prstGeom prst="rect">
            <a:avLst/>
          </a:prstGeom>
        </p:spPr>
      </p:pic>
      <p:sp>
        <p:nvSpPr>
          <p:cNvPr id="18" name="Title 1"/>
          <p:cNvSpPr>
            <a:spLocks noGrp="1"/>
          </p:cNvSpPr>
          <p:nvPr>
            <p:ph type="title"/>
          </p:nvPr>
        </p:nvSpPr>
        <p:spPr>
          <a:xfrm>
            <a:off x="1523999" y="2276475"/>
            <a:ext cx="9144001" cy="1325563"/>
          </a:xfrm>
        </p:spPr>
        <p:txBody>
          <a:bodyPr>
            <a:noAutofit/>
          </a:bodyPr>
          <a:lstStyle>
            <a:lvl1pPr>
              <a:defRPr sz="4800">
                <a:solidFill>
                  <a:schemeClr val="bg1"/>
                </a:solidFill>
                <a:latin typeface="Lato" panose="020F0502020204030203" pitchFamily="34" charset="0"/>
                <a:cs typeface="Arial" panose="020B0604020202020204" pitchFamily="34" charset="0"/>
              </a:defRPr>
            </a:lvl1pPr>
          </a:lstStyle>
          <a:p>
            <a:r>
              <a:rPr lang="en-US" dirty="0" smtClean="0"/>
              <a:t>Click to edit Master title style</a:t>
            </a:r>
            <a:endParaRPr lang="en-US" dirty="0"/>
          </a:p>
        </p:txBody>
      </p:sp>
      <p:sp>
        <p:nvSpPr>
          <p:cNvPr id="19" name="Subtitle 2"/>
          <p:cNvSpPr>
            <a:spLocks noGrp="1"/>
          </p:cNvSpPr>
          <p:nvPr>
            <p:ph type="subTitle" idx="1"/>
          </p:nvPr>
        </p:nvSpPr>
        <p:spPr>
          <a:xfrm>
            <a:off x="1524000" y="3602038"/>
            <a:ext cx="9144000" cy="1655762"/>
          </a:xfrm>
        </p:spPr>
        <p:txBody>
          <a:bodyPr anchor="ctr">
            <a:normAutofit/>
          </a:bodyPr>
          <a:lstStyle>
            <a:lvl1pPr marL="0" indent="0" algn="l">
              <a:buNone/>
              <a:defRPr sz="3200">
                <a:solidFill>
                  <a:schemeClr val="bg1"/>
                </a:solidFill>
                <a:latin typeface="Lato"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GB" dirty="0"/>
          </a:p>
        </p:txBody>
      </p:sp>
    </p:spTree>
    <p:extLst>
      <p:ext uri="{BB962C8B-B14F-4D97-AF65-F5344CB8AC3E}">
        <p14:creationId xmlns:p14="http://schemas.microsoft.com/office/powerpoint/2010/main" val="6279788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878788"/>
          </a:xfrm>
        </p:spPr>
        <p:txBody>
          <a:bodyPr vert="horz" lIns="91440" tIns="45720" rIns="91440" bIns="45720" rtlCol="0" anchor="ctr">
            <a:normAutofit/>
          </a:bodyPr>
          <a:lstStyle>
            <a:lvl1pPr>
              <a:defRPr lang="en-US" sz="4000" kern="1200" baseline="0" dirty="0">
                <a:solidFill>
                  <a:srgbClr val="193E72"/>
                </a:solidFill>
                <a:latin typeface="Lato" panose="020F0502020204030203" pitchFamily="34" charset="0"/>
                <a:ea typeface="+mj-ea"/>
                <a:cs typeface="Arial" panose="020B0604020202020204" pitchFamily="34" charset="0"/>
              </a:defRPr>
            </a:lvl1pPr>
          </a:lstStyle>
          <a:p>
            <a:pPr lvl="0" defTabSz="914377"/>
            <a:r>
              <a:rPr lang="en-US" dirty="0" smtClean="0"/>
              <a:t>Click to edit Master title style</a:t>
            </a:r>
            <a:endParaRPr lang="en-US" dirty="0"/>
          </a:p>
        </p:txBody>
      </p:sp>
      <p:pic>
        <p:nvPicPr>
          <p:cNvPr id="10" name="Picture 9">
            <a:extLst>
              <a:ext uri="{FF2B5EF4-FFF2-40B4-BE49-F238E27FC236}">
                <a16:creationId xmlns:a16="http://schemas.microsoft.com/office/drawing/2014/main" id="{D3EA3455-F170-324C-88B5-287718264867}"/>
              </a:ext>
            </a:extLst>
          </p:cNvPr>
          <p:cNvPicPr>
            <a:picLocks noChangeAspect="1"/>
          </p:cNvPicPr>
          <p:nvPr/>
        </p:nvPicPr>
        <p:blipFill rotWithShape="1">
          <a:blip r:embed="rId2"/>
          <a:srcRect t="5" r="8043" b="-142998"/>
          <a:stretch/>
        </p:blipFill>
        <p:spPr>
          <a:xfrm>
            <a:off x="473438" y="6289449"/>
            <a:ext cx="11211477" cy="4571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6226082"/>
            <a:ext cx="3268984" cy="718014"/>
          </a:xfrm>
          <a:prstGeom prst="rect">
            <a:avLst/>
          </a:prstGeom>
        </p:spPr>
      </p:pic>
    </p:spTree>
    <p:extLst>
      <p:ext uri="{BB962C8B-B14F-4D97-AF65-F5344CB8AC3E}">
        <p14:creationId xmlns:p14="http://schemas.microsoft.com/office/powerpoint/2010/main" val="15549627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4"/>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5"/>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3352" y="75460"/>
            <a:ext cx="3268984" cy="718014"/>
          </a:xfrm>
          <a:prstGeom prst="rect">
            <a:avLst/>
          </a:prstGeom>
        </p:spPr>
      </p:pic>
    </p:spTree>
    <p:extLst>
      <p:ext uri="{BB962C8B-B14F-4D97-AF65-F5344CB8AC3E}">
        <p14:creationId xmlns:p14="http://schemas.microsoft.com/office/powerpoint/2010/main" val="242660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E0DDE-BBC8-534D-8F87-23B9287D092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4"/>
          <a:srcRect l="34054" b="22345"/>
          <a:stretch/>
        </p:blipFill>
        <p:spPr>
          <a:xfrm>
            <a:off x="0" y="4812138"/>
            <a:ext cx="173736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5"/>
          <a:stretch>
            <a:fillRect/>
          </a:stretch>
        </p:blipFill>
        <p:spPr>
          <a:xfrm rot="16200000">
            <a:off x="10129459" y="1714918"/>
            <a:ext cx="1579205" cy="1184404"/>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3352" y="139064"/>
            <a:ext cx="3268984" cy="718014"/>
          </a:xfrm>
          <a:prstGeom prst="rect">
            <a:avLst/>
          </a:prstGeom>
        </p:spPr>
      </p:pic>
    </p:spTree>
    <p:extLst>
      <p:ext uri="{BB962C8B-B14F-4D97-AF65-F5344CB8AC3E}">
        <p14:creationId xmlns:p14="http://schemas.microsoft.com/office/powerpoint/2010/main" val="81947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043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3"/>
          <a:srcRect l="8151" b="33145"/>
          <a:stretch/>
        </p:blipFill>
        <p:spPr>
          <a:xfrm>
            <a:off x="2" y="5857103"/>
            <a:ext cx="1301436" cy="1000898"/>
          </a:xfrm>
          <a:prstGeom prst="rect">
            <a:avLst/>
          </a:prstGeom>
        </p:spPr>
      </p:pic>
    </p:spTree>
    <p:extLst>
      <p:ext uri="{BB962C8B-B14F-4D97-AF65-F5344CB8AC3E}">
        <p14:creationId xmlns:p14="http://schemas.microsoft.com/office/powerpoint/2010/main" val="205086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70498B-F222-4740-B0CF-064F72475A2E}"/>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p:cNvSpPr>
            <a:spLocks noGrp="1"/>
          </p:cNvSpPr>
          <p:nvPr>
            <p:ph type="subTitle" idx="1"/>
          </p:nvPr>
        </p:nvSpPr>
        <p:spPr>
          <a:xfrm>
            <a:off x="1524000" y="3474618"/>
            <a:ext cx="9144000" cy="1655762"/>
          </a:xfrm>
        </p:spPr>
        <p:txBody>
          <a:bodyPr>
            <a:normAutofit/>
          </a:bodyPr>
          <a:lstStyle>
            <a:lvl1pPr marL="0" indent="0" algn="ctr">
              <a:buNone/>
              <a:defRPr sz="3200">
                <a:solidFill>
                  <a:schemeClr val="bg1"/>
                </a:solidFill>
                <a:latin typeface="Lato" panose="020F050202020403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CFB3D76-E95C-734A-BDD4-10A5E36E6C85}" type="slidenum">
              <a:rPr lang="en-US" smtClean="0">
                <a:solidFill>
                  <a:prstClr val="white"/>
                </a:solidFill>
              </a:rPr>
              <a:pPr/>
              <a:t>‹#›</a:t>
            </a:fld>
            <a:endParaRPr lang="en-US" dirty="0">
              <a:solidFill>
                <a:prstClr val="white"/>
              </a:solidFill>
            </a:endParaRPr>
          </a:p>
        </p:txBody>
      </p:sp>
      <p:pic>
        <p:nvPicPr>
          <p:cNvPr id="14" name="Picture 13">
            <a:extLst>
              <a:ext uri="{FF2B5EF4-FFF2-40B4-BE49-F238E27FC236}">
                <a16:creationId xmlns:a16="http://schemas.microsoft.com/office/drawing/2014/main" id="{A194C876-0A6A-534E-ABA8-E4842D6B56B6}"/>
              </a:ext>
            </a:extLst>
          </p:cNvPr>
          <p:cNvPicPr>
            <a:picLocks noChangeAspect="1"/>
          </p:cNvPicPr>
          <p:nvPr/>
        </p:nvPicPr>
        <p:blipFill rotWithShape="1">
          <a:blip r:embed="rId3"/>
          <a:srcRect t="5" r="8043" b="-142998"/>
          <a:stretch/>
        </p:blipFill>
        <p:spPr>
          <a:xfrm>
            <a:off x="457420" y="700233"/>
            <a:ext cx="11211477" cy="45719"/>
          </a:xfrm>
          <a:prstGeom prst="rect">
            <a:avLst/>
          </a:prstGeom>
        </p:spPr>
      </p:pic>
      <p:sp>
        <p:nvSpPr>
          <p:cNvPr id="12" name="Title 1"/>
          <p:cNvSpPr>
            <a:spLocks noGrp="1"/>
          </p:cNvSpPr>
          <p:nvPr>
            <p:ph type="ctrTitle"/>
          </p:nvPr>
        </p:nvSpPr>
        <p:spPr>
          <a:xfrm>
            <a:off x="914400" y="1394924"/>
            <a:ext cx="10363200" cy="1795008"/>
          </a:xfrm>
        </p:spPr>
        <p:txBody>
          <a:bodyPr anchor="b">
            <a:normAutofit/>
          </a:bodyPr>
          <a:lstStyle>
            <a:lvl1pPr algn="ctr">
              <a:defRPr sz="4400">
                <a:solidFill>
                  <a:schemeClr val="bg1"/>
                </a:solidFill>
                <a:latin typeface="Lato" panose="020F0502020204030203" pitchFamily="34" charset="0"/>
                <a:cs typeface="Arial" panose="020B0604020202020204" pitchFamily="34" charset="0"/>
              </a:defRPr>
            </a:lvl1pPr>
          </a:lstStyle>
          <a:p>
            <a:r>
              <a:rPr lang="en-US" smtClean="0"/>
              <a:t>Click to edit Master title style</a:t>
            </a:r>
            <a:endParaRPr lang="en-US" dirty="0"/>
          </a:p>
        </p:txBody>
      </p:sp>
      <p:pic>
        <p:nvPicPr>
          <p:cNvPr id="2" name="Picture 1"/>
          <p:cNvPicPr>
            <a:picLocks noChangeAspect="1"/>
          </p:cNvPicPr>
          <p:nvPr/>
        </p:nvPicPr>
        <p:blipFill>
          <a:blip r:embed="rId4"/>
          <a:stretch>
            <a:fillRect/>
          </a:stretch>
        </p:blipFill>
        <p:spPr>
          <a:xfrm>
            <a:off x="263352" y="23180"/>
            <a:ext cx="3176291" cy="695004"/>
          </a:xfrm>
          <a:prstGeom prst="rect">
            <a:avLst/>
          </a:prstGeom>
        </p:spPr>
      </p:pic>
      <p:pic>
        <p:nvPicPr>
          <p:cNvPr id="13" name="Picture 12">
            <a:extLst>
              <a:ext uri="{FF2B5EF4-FFF2-40B4-BE49-F238E27FC236}">
                <a16:creationId xmlns:a16="http://schemas.microsoft.com/office/drawing/2014/main" id="{FA5480B5-6974-624D-B920-9621240FC586}"/>
              </a:ext>
            </a:extLst>
          </p:cNvPr>
          <p:cNvPicPr>
            <a:picLocks noChangeAspect="1"/>
          </p:cNvPicPr>
          <p:nvPr/>
        </p:nvPicPr>
        <p:blipFill rotWithShape="1">
          <a:blip r:embed="rId5"/>
          <a:srcRect l="35446" b="23513"/>
          <a:stretch/>
        </p:blipFill>
        <p:spPr>
          <a:xfrm>
            <a:off x="0" y="4583657"/>
            <a:ext cx="1919536" cy="2274343"/>
          </a:xfrm>
          <a:prstGeom prst="rect">
            <a:avLst/>
          </a:prstGeom>
        </p:spPr>
      </p:pic>
      <p:pic>
        <p:nvPicPr>
          <p:cNvPr id="15" name="Picture 14">
            <a:extLst>
              <a:ext uri="{FF2B5EF4-FFF2-40B4-BE49-F238E27FC236}">
                <a16:creationId xmlns:a16="http://schemas.microsoft.com/office/drawing/2014/main" id="{A6A0AA2D-979A-3542-B125-52B71F4F55C7}"/>
              </a:ext>
            </a:extLst>
          </p:cNvPr>
          <p:cNvPicPr>
            <a:picLocks noChangeAspect="1"/>
          </p:cNvPicPr>
          <p:nvPr/>
        </p:nvPicPr>
        <p:blipFill>
          <a:blip r:embed="rId6"/>
          <a:stretch>
            <a:fillRect/>
          </a:stretch>
        </p:blipFill>
        <p:spPr>
          <a:xfrm rot="16200000">
            <a:off x="10095610" y="1188898"/>
            <a:ext cx="1873360" cy="1405020"/>
          </a:xfrm>
          <a:prstGeom prst="rect">
            <a:avLst/>
          </a:prstGeom>
        </p:spPr>
      </p:pic>
      <p:pic>
        <p:nvPicPr>
          <p:cNvPr id="10" name="Picture 9">
            <a:extLst>
              <a:ext uri="{FF2B5EF4-FFF2-40B4-BE49-F238E27FC236}">
                <a16:creationId xmlns:a16="http://schemas.microsoft.com/office/drawing/2014/main" id="{BF70498B-F222-4740-B0CF-064F72475A2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A194C876-0A6A-534E-ABA8-E4842D6B56B6}"/>
              </a:ext>
            </a:extLst>
          </p:cNvPr>
          <p:cNvPicPr>
            <a:picLocks noChangeAspect="1"/>
          </p:cNvPicPr>
          <p:nvPr userDrawn="1"/>
        </p:nvPicPr>
        <p:blipFill rotWithShape="1">
          <a:blip r:embed="rId3"/>
          <a:srcRect t="5" r="8043" b="-142998"/>
          <a:stretch/>
        </p:blipFill>
        <p:spPr>
          <a:xfrm>
            <a:off x="457420" y="700233"/>
            <a:ext cx="11211477" cy="45719"/>
          </a:xfrm>
          <a:prstGeom prst="rect">
            <a:avLst/>
          </a:prstGeom>
        </p:spPr>
      </p:pic>
      <p:pic>
        <p:nvPicPr>
          <p:cNvPr id="19" name="Picture 18"/>
          <p:cNvPicPr>
            <a:picLocks noChangeAspect="1"/>
          </p:cNvPicPr>
          <p:nvPr userDrawn="1"/>
        </p:nvPicPr>
        <p:blipFill>
          <a:blip r:embed="rId4"/>
          <a:stretch>
            <a:fillRect/>
          </a:stretch>
        </p:blipFill>
        <p:spPr>
          <a:xfrm>
            <a:off x="415752" y="175580"/>
            <a:ext cx="3176291" cy="695004"/>
          </a:xfrm>
          <a:prstGeom prst="rect">
            <a:avLst/>
          </a:prstGeom>
        </p:spPr>
      </p:pic>
      <p:pic>
        <p:nvPicPr>
          <p:cNvPr id="20" name="Picture 19">
            <a:extLst>
              <a:ext uri="{FF2B5EF4-FFF2-40B4-BE49-F238E27FC236}">
                <a16:creationId xmlns:a16="http://schemas.microsoft.com/office/drawing/2014/main" id="{A6A0AA2D-979A-3542-B125-52B71F4F55C7}"/>
              </a:ext>
            </a:extLst>
          </p:cNvPr>
          <p:cNvPicPr>
            <a:picLocks noChangeAspect="1"/>
          </p:cNvPicPr>
          <p:nvPr userDrawn="1"/>
        </p:nvPicPr>
        <p:blipFill>
          <a:blip r:embed="rId6"/>
          <a:stretch>
            <a:fillRect/>
          </a:stretch>
        </p:blipFill>
        <p:spPr>
          <a:xfrm rot="16200000">
            <a:off x="10042887" y="1004817"/>
            <a:ext cx="1858300" cy="1393725"/>
          </a:xfrm>
          <a:prstGeom prst="rect">
            <a:avLst/>
          </a:prstGeom>
        </p:spPr>
      </p:pic>
      <p:pic>
        <p:nvPicPr>
          <p:cNvPr id="21" name="Picture 20">
            <a:extLst>
              <a:ext uri="{FF2B5EF4-FFF2-40B4-BE49-F238E27FC236}">
                <a16:creationId xmlns:a16="http://schemas.microsoft.com/office/drawing/2014/main" id="{FA5480B5-6974-624D-B920-9621240FC586}"/>
              </a:ext>
            </a:extLst>
          </p:cNvPr>
          <p:cNvPicPr>
            <a:picLocks noChangeAspect="1"/>
          </p:cNvPicPr>
          <p:nvPr userDrawn="1"/>
        </p:nvPicPr>
        <p:blipFill rotWithShape="1">
          <a:blip r:embed="rId5"/>
          <a:srcRect l="35446" b="23513"/>
          <a:stretch/>
        </p:blipFill>
        <p:spPr>
          <a:xfrm>
            <a:off x="0" y="5139116"/>
            <a:ext cx="1450731" cy="1718884"/>
          </a:xfrm>
          <a:prstGeom prst="rect">
            <a:avLst/>
          </a:prstGeom>
        </p:spPr>
      </p:pic>
    </p:spTree>
    <p:extLst>
      <p:ext uri="{BB962C8B-B14F-4D97-AF65-F5344CB8AC3E}">
        <p14:creationId xmlns:p14="http://schemas.microsoft.com/office/powerpoint/2010/main" val="6742453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70928"/>
            <a:ext cx="11056823" cy="60118"/>
          </a:xfrm>
          <a:prstGeom prst="rect">
            <a:avLst/>
          </a:prstGeom>
        </p:spPr>
      </p:pic>
      <p:pic>
        <p:nvPicPr>
          <p:cNvPr id="8" name="Picture 7"/>
          <p:cNvPicPr>
            <a:picLocks noChangeAspect="1"/>
          </p:cNvPicPr>
          <p:nvPr userDrawn="1"/>
        </p:nvPicPr>
        <p:blipFill>
          <a:blip r:embed="rId4"/>
          <a:stretch>
            <a:fillRect/>
          </a:stretch>
        </p:blipFill>
        <p:spPr>
          <a:xfrm>
            <a:off x="198038" y="6143340"/>
            <a:ext cx="3176291" cy="695004"/>
          </a:xfrm>
          <a:prstGeom prst="rect">
            <a:avLst/>
          </a:prstGeom>
        </p:spPr>
      </p:pic>
    </p:spTree>
    <p:extLst>
      <p:ext uri="{BB962C8B-B14F-4D97-AF65-F5344CB8AC3E}">
        <p14:creationId xmlns:p14="http://schemas.microsoft.com/office/powerpoint/2010/main" val="408360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28D1B0-B452-704B-938B-EDEA0312122A}"/>
              </a:ext>
            </a:extLst>
          </p:cNvPr>
          <p:cNvPicPr>
            <a:picLocks noChangeAspect="1"/>
          </p:cNvPicPr>
          <p:nvPr/>
        </p:nvPicPr>
        <p:blipFill>
          <a:blip r:embed="rId2"/>
          <a:stretch>
            <a:fillRect/>
          </a:stretch>
        </p:blipFill>
        <p:spPr>
          <a:xfrm>
            <a:off x="0" y="-12758"/>
            <a:ext cx="12192000" cy="6835589"/>
          </a:xfrm>
          <a:prstGeom prst="rect">
            <a:avLst/>
          </a:prstGeom>
        </p:spPr>
      </p:pic>
      <p:pic>
        <p:nvPicPr>
          <p:cNvPr id="10" name="Picture 9">
            <a:extLst>
              <a:ext uri="{FF2B5EF4-FFF2-40B4-BE49-F238E27FC236}">
                <a16:creationId xmlns:a16="http://schemas.microsoft.com/office/drawing/2014/main" id="{95F520C6-1504-6744-862F-E3F3FF9A34EE}"/>
              </a:ext>
            </a:extLst>
          </p:cNvPr>
          <p:cNvPicPr>
            <a:picLocks noChangeAspect="1"/>
          </p:cNvPicPr>
          <p:nvPr/>
        </p:nvPicPr>
        <p:blipFill rotWithShape="1">
          <a:blip r:embed="rId3"/>
          <a:srcRect t="5" r="8043" b="-142998"/>
          <a:stretch/>
        </p:blipFill>
        <p:spPr>
          <a:xfrm>
            <a:off x="457420" y="700233"/>
            <a:ext cx="11211477" cy="45719"/>
          </a:xfrm>
          <a:prstGeom prst="rect">
            <a:avLst/>
          </a:prstGeom>
        </p:spPr>
      </p:pic>
      <p:sp>
        <p:nvSpPr>
          <p:cNvPr id="15" name="Slide Number Placeholder 5">
            <a:extLst>
              <a:ext uri="{FF2B5EF4-FFF2-40B4-BE49-F238E27FC236}">
                <a16:creationId xmlns:a16="http://schemas.microsoft.com/office/drawing/2014/main" id="{F49EADBA-939F-154D-8FC0-95417D739CEF}"/>
              </a:ext>
            </a:extLst>
          </p:cNvPr>
          <p:cNvSpPr>
            <a:spLocks noGrp="1"/>
          </p:cNvSpPr>
          <p:nvPr>
            <p:ph type="sldNum" sz="quarter" idx="12"/>
          </p:nvPr>
        </p:nvSpPr>
        <p:spPr>
          <a:xfrm>
            <a:off x="8610600" y="6356352"/>
            <a:ext cx="2743200" cy="365125"/>
          </a:xfrm>
        </p:spPr>
        <p:txBody>
          <a:bodyPr/>
          <a:lstStyle>
            <a:lvl1pPr>
              <a:defRPr>
                <a:solidFill>
                  <a:srgbClr val="193E72"/>
                </a:solidFill>
              </a:defRPr>
            </a:lvl1pPr>
          </a:lstStyle>
          <a:p>
            <a:pPr defTabSz="457200"/>
            <a:fld id="{7CFB3D76-E95C-734A-BDD4-10A5E36E6C85}" type="slidenum">
              <a:rPr lang="en-US" smtClean="0">
                <a:solidFill>
                  <a:prstClr val="black">
                    <a:tint val="75000"/>
                  </a:prstClr>
                </a:solidFill>
              </a:rPr>
              <a:pPr defTabSz="457200"/>
              <a:t>‹#›</a:t>
            </a:fld>
            <a:endParaRPr lang="en-US">
              <a:solidFill>
                <a:prstClr val="black">
                  <a:tint val="75000"/>
                </a:prstClr>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2073"/>
            <a:ext cx="3268984" cy="718014"/>
          </a:xfrm>
          <a:prstGeom prst="rect">
            <a:avLst/>
          </a:prstGeom>
        </p:spPr>
      </p:pic>
      <p:pic>
        <p:nvPicPr>
          <p:cNvPr id="13" name="Picture 12">
            <a:extLst>
              <a:ext uri="{FF2B5EF4-FFF2-40B4-BE49-F238E27FC236}">
                <a16:creationId xmlns:a16="http://schemas.microsoft.com/office/drawing/2014/main" id="{C8D18802-5872-5C4C-8828-27A6A449776D}"/>
              </a:ext>
            </a:extLst>
          </p:cNvPr>
          <p:cNvPicPr>
            <a:picLocks noChangeAspect="1"/>
          </p:cNvPicPr>
          <p:nvPr/>
        </p:nvPicPr>
        <p:blipFill rotWithShape="1">
          <a:blip r:embed="rId5"/>
          <a:srcRect l="8151" b="33145"/>
          <a:stretch/>
        </p:blipFill>
        <p:spPr>
          <a:xfrm>
            <a:off x="0" y="4384912"/>
            <a:ext cx="3215679" cy="2473089"/>
          </a:xfrm>
          <a:prstGeom prst="rect">
            <a:avLst/>
          </a:prstGeom>
        </p:spPr>
      </p:pic>
      <p:pic>
        <p:nvPicPr>
          <p:cNvPr id="16" name="Picture 15">
            <a:extLst>
              <a:ext uri="{FF2B5EF4-FFF2-40B4-BE49-F238E27FC236}">
                <a16:creationId xmlns:a16="http://schemas.microsoft.com/office/drawing/2014/main" id="{49102F8E-1CD9-A74E-BF20-75BD99591185}"/>
              </a:ext>
            </a:extLst>
          </p:cNvPr>
          <p:cNvPicPr>
            <a:picLocks noChangeAspect="1"/>
          </p:cNvPicPr>
          <p:nvPr/>
        </p:nvPicPr>
        <p:blipFill>
          <a:blip r:embed="rId6"/>
          <a:stretch>
            <a:fillRect/>
          </a:stretch>
        </p:blipFill>
        <p:spPr>
          <a:xfrm rot="14738291">
            <a:off x="10622100" y="843094"/>
            <a:ext cx="1464960" cy="1175188"/>
          </a:xfrm>
          <a:prstGeom prst="rect">
            <a:avLst/>
          </a:prstGeom>
        </p:spPr>
      </p:pic>
      <p:sp>
        <p:nvSpPr>
          <p:cNvPr id="17" name="Title 1"/>
          <p:cNvSpPr>
            <a:spLocks noGrp="1"/>
          </p:cNvSpPr>
          <p:nvPr>
            <p:ph type="title"/>
          </p:nvPr>
        </p:nvSpPr>
        <p:spPr>
          <a:xfrm>
            <a:off x="1523999" y="2276475"/>
            <a:ext cx="9144001" cy="1325563"/>
          </a:xfrm>
        </p:spPr>
        <p:txBody>
          <a:bodyPr>
            <a:noAutofit/>
          </a:bodyPr>
          <a:lstStyle>
            <a:lvl1pPr>
              <a:defRPr sz="4800">
                <a:solidFill>
                  <a:srgbClr val="193E72"/>
                </a:solidFill>
                <a:latin typeface="Lato" panose="020F0502020204030203" pitchFamily="34" charset="0"/>
                <a:cs typeface="Arial" panose="020B0604020202020204" pitchFamily="34" charset="0"/>
              </a:defRPr>
            </a:lvl1pPr>
          </a:lstStyle>
          <a:p>
            <a:r>
              <a:rPr lang="en-US" smtClean="0"/>
              <a:t>Click to edit Master title style</a:t>
            </a:r>
            <a:endParaRPr lang="en-US" dirty="0"/>
          </a:p>
        </p:txBody>
      </p:sp>
      <p:sp>
        <p:nvSpPr>
          <p:cNvPr id="18" name="Subtitle 2"/>
          <p:cNvSpPr>
            <a:spLocks noGrp="1"/>
          </p:cNvSpPr>
          <p:nvPr>
            <p:ph type="subTitle" idx="1"/>
          </p:nvPr>
        </p:nvSpPr>
        <p:spPr>
          <a:xfrm>
            <a:off x="1524000" y="3602038"/>
            <a:ext cx="9144000" cy="1655762"/>
          </a:xfrm>
        </p:spPr>
        <p:txBody>
          <a:bodyPr anchor="ctr">
            <a:normAutofit/>
          </a:bodyPr>
          <a:lstStyle>
            <a:lvl1pPr marL="0" indent="0" algn="l">
              <a:buNone/>
              <a:defRPr sz="3200">
                <a:solidFill>
                  <a:schemeClr val="accent1"/>
                </a:solidFill>
                <a:latin typeface="Lato"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Tree>
    <p:extLst>
      <p:ext uri="{BB962C8B-B14F-4D97-AF65-F5344CB8AC3E}">
        <p14:creationId xmlns:p14="http://schemas.microsoft.com/office/powerpoint/2010/main" val="32231587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3BCD03-8DA9-8644-883F-FE87EF47F834}"/>
              </a:ext>
            </a:extLst>
          </p:cNvPr>
          <p:cNvPicPr>
            <a:picLocks noChangeAspect="1"/>
          </p:cNvPicPr>
          <p:nvPr/>
        </p:nvPicPr>
        <p:blipFill>
          <a:blip r:embed="rId2"/>
          <a:stretch>
            <a:fillRect/>
          </a:stretch>
        </p:blipFill>
        <p:spPr>
          <a:xfrm>
            <a:off x="0" y="1"/>
            <a:ext cx="12192000" cy="6857999"/>
          </a:xfrm>
          <a:prstGeom prst="rect">
            <a:avLst/>
          </a:prstGeom>
        </p:spPr>
      </p:pic>
      <p:pic>
        <p:nvPicPr>
          <p:cNvPr id="10" name="Picture 9">
            <a:extLst>
              <a:ext uri="{FF2B5EF4-FFF2-40B4-BE49-F238E27FC236}">
                <a16:creationId xmlns:a16="http://schemas.microsoft.com/office/drawing/2014/main" id="{95F520C6-1504-6744-862F-E3F3FF9A34EE}"/>
              </a:ext>
            </a:extLst>
          </p:cNvPr>
          <p:cNvPicPr>
            <a:picLocks noChangeAspect="1"/>
          </p:cNvPicPr>
          <p:nvPr/>
        </p:nvPicPr>
        <p:blipFill rotWithShape="1">
          <a:blip r:embed="rId3"/>
          <a:srcRect t="5" r="8043" b="-142998"/>
          <a:stretch/>
        </p:blipFill>
        <p:spPr>
          <a:xfrm>
            <a:off x="457420" y="700233"/>
            <a:ext cx="11211477" cy="45719"/>
          </a:xfrm>
          <a:prstGeom prst="rect">
            <a:avLst/>
          </a:prstGeom>
        </p:spPr>
      </p:pic>
      <p:sp>
        <p:nvSpPr>
          <p:cNvPr id="16" name="Slide Number Placeholder 5">
            <a:extLst>
              <a:ext uri="{FF2B5EF4-FFF2-40B4-BE49-F238E27FC236}">
                <a16:creationId xmlns:a16="http://schemas.microsoft.com/office/drawing/2014/main" id="{33EF16F1-2F79-A445-B116-CEEA06E3BB11}"/>
              </a:ext>
            </a:extLst>
          </p:cNvPr>
          <p:cNvSpPr>
            <a:spLocks noGrp="1"/>
          </p:cNvSpPr>
          <p:nvPr>
            <p:ph type="sldNum" sz="quarter" idx="12"/>
          </p:nvPr>
        </p:nvSpPr>
        <p:spPr>
          <a:xfrm>
            <a:off x="8610600" y="6356352"/>
            <a:ext cx="2743200" cy="365125"/>
          </a:xfrm>
        </p:spPr>
        <p:txBody>
          <a:bodyPr/>
          <a:lstStyle>
            <a:lvl1pPr>
              <a:defRPr>
                <a:solidFill>
                  <a:srgbClr val="193E72"/>
                </a:solidFill>
              </a:defRPr>
            </a:lvl1pPr>
          </a:lstStyle>
          <a:p>
            <a:pPr defTabSz="457200"/>
            <a:fld id="{7CFB3D76-E95C-734A-BDD4-10A5E36E6C85}" type="slidenum">
              <a:rPr lang="en-US" smtClean="0">
                <a:solidFill>
                  <a:prstClr val="black">
                    <a:tint val="75000"/>
                  </a:prstClr>
                </a:solidFill>
              </a:rPr>
              <a:pPr defTabSz="457200"/>
              <a:t>‹#›</a:t>
            </a:fld>
            <a:endParaRPr lang="en-US">
              <a:solidFill>
                <a:prstClr val="black">
                  <a:tint val="75000"/>
                </a:prstClr>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52" y="39213"/>
            <a:ext cx="3268984" cy="718014"/>
          </a:xfrm>
          <a:prstGeom prst="rect">
            <a:avLst/>
          </a:prstGeom>
        </p:spPr>
      </p:pic>
      <p:pic>
        <p:nvPicPr>
          <p:cNvPr id="13" name="Picture 12">
            <a:extLst>
              <a:ext uri="{FF2B5EF4-FFF2-40B4-BE49-F238E27FC236}">
                <a16:creationId xmlns:a16="http://schemas.microsoft.com/office/drawing/2014/main" id="{BEA578CD-D266-0943-AA85-1C9F036ACC27}"/>
              </a:ext>
            </a:extLst>
          </p:cNvPr>
          <p:cNvPicPr>
            <a:picLocks noChangeAspect="1"/>
          </p:cNvPicPr>
          <p:nvPr/>
        </p:nvPicPr>
        <p:blipFill rotWithShape="1">
          <a:blip r:embed="rId5"/>
          <a:srcRect l="24256" b="21461"/>
          <a:stretch/>
        </p:blipFill>
        <p:spPr>
          <a:xfrm>
            <a:off x="0" y="4453402"/>
            <a:ext cx="2351584" cy="2404597"/>
          </a:xfrm>
          <a:prstGeom prst="rect">
            <a:avLst/>
          </a:prstGeom>
        </p:spPr>
      </p:pic>
      <p:pic>
        <p:nvPicPr>
          <p:cNvPr id="15" name="Picture 14">
            <a:extLst>
              <a:ext uri="{FF2B5EF4-FFF2-40B4-BE49-F238E27FC236}">
                <a16:creationId xmlns:a16="http://schemas.microsoft.com/office/drawing/2014/main" id="{D50D9D2C-1DB4-1B49-B458-B488A8F573FC}"/>
              </a:ext>
            </a:extLst>
          </p:cNvPr>
          <p:cNvPicPr>
            <a:picLocks noChangeAspect="1"/>
          </p:cNvPicPr>
          <p:nvPr/>
        </p:nvPicPr>
        <p:blipFill>
          <a:blip r:embed="rId6"/>
          <a:stretch>
            <a:fillRect/>
          </a:stretch>
        </p:blipFill>
        <p:spPr>
          <a:xfrm rot="1782855">
            <a:off x="10133369" y="1381461"/>
            <a:ext cx="1451112" cy="725556"/>
          </a:xfrm>
          <a:prstGeom prst="rect">
            <a:avLst/>
          </a:prstGeom>
        </p:spPr>
      </p:pic>
      <p:sp>
        <p:nvSpPr>
          <p:cNvPr id="17" name="Title 1"/>
          <p:cNvSpPr>
            <a:spLocks noGrp="1"/>
          </p:cNvSpPr>
          <p:nvPr>
            <p:ph type="title"/>
          </p:nvPr>
        </p:nvSpPr>
        <p:spPr>
          <a:xfrm>
            <a:off x="1523999" y="2276475"/>
            <a:ext cx="9144001" cy="1325563"/>
          </a:xfrm>
        </p:spPr>
        <p:txBody>
          <a:bodyPr>
            <a:noAutofit/>
          </a:bodyPr>
          <a:lstStyle>
            <a:lvl1pPr>
              <a:defRPr sz="4800">
                <a:solidFill>
                  <a:srgbClr val="193E72"/>
                </a:solidFill>
                <a:latin typeface="Lato" panose="020F0502020204030203" pitchFamily="34" charset="0"/>
                <a:cs typeface="Arial" panose="020B0604020202020204" pitchFamily="34" charset="0"/>
              </a:defRPr>
            </a:lvl1pPr>
          </a:lstStyle>
          <a:p>
            <a:r>
              <a:rPr lang="en-US" smtClean="0"/>
              <a:t>Click to edit Master title style</a:t>
            </a:r>
            <a:endParaRPr lang="en-US" dirty="0"/>
          </a:p>
        </p:txBody>
      </p:sp>
      <p:sp>
        <p:nvSpPr>
          <p:cNvPr id="18" name="Subtitle 2"/>
          <p:cNvSpPr>
            <a:spLocks noGrp="1"/>
          </p:cNvSpPr>
          <p:nvPr>
            <p:ph type="subTitle" idx="1"/>
          </p:nvPr>
        </p:nvSpPr>
        <p:spPr>
          <a:xfrm>
            <a:off x="1524000" y="3602038"/>
            <a:ext cx="9144000" cy="1655762"/>
          </a:xfrm>
        </p:spPr>
        <p:txBody>
          <a:bodyPr anchor="ctr">
            <a:normAutofit/>
          </a:bodyPr>
          <a:lstStyle>
            <a:lvl1pPr marL="0" indent="0" algn="l">
              <a:buNone/>
              <a:defRPr sz="3200">
                <a:solidFill>
                  <a:schemeClr val="accent1"/>
                </a:solidFill>
                <a:latin typeface="Lato"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Tree>
    <p:extLst>
      <p:ext uri="{BB962C8B-B14F-4D97-AF65-F5344CB8AC3E}">
        <p14:creationId xmlns:p14="http://schemas.microsoft.com/office/powerpoint/2010/main" val="23255966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3BCD03-8DA9-8644-883F-FE87EF47F834}"/>
              </a:ext>
            </a:extLst>
          </p:cNvPr>
          <p:cNvPicPr>
            <a:picLocks noChangeAspect="1"/>
          </p:cNvPicPr>
          <p:nvPr userDrawn="1"/>
        </p:nvPicPr>
        <p:blipFill>
          <a:blip r:embed="rId2"/>
          <a:stretch>
            <a:fillRect/>
          </a:stretch>
        </p:blipFill>
        <p:spPr>
          <a:xfrm>
            <a:off x="0" y="1"/>
            <a:ext cx="12192000" cy="6857999"/>
          </a:xfrm>
          <a:prstGeom prst="rect">
            <a:avLst/>
          </a:prstGeom>
        </p:spPr>
      </p:pic>
      <p:pic>
        <p:nvPicPr>
          <p:cNvPr id="10" name="Picture 9">
            <a:extLst>
              <a:ext uri="{FF2B5EF4-FFF2-40B4-BE49-F238E27FC236}">
                <a16:creationId xmlns:a16="http://schemas.microsoft.com/office/drawing/2014/main" id="{95F520C6-1504-6744-862F-E3F3FF9A34EE}"/>
              </a:ext>
            </a:extLst>
          </p:cNvPr>
          <p:cNvPicPr>
            <a:picLocks noChangeAspect="1"/>
          </p:cNvPicPr>
          <p:nvPr/>
        </p:nvPicPr>
        <p:blipFill rotWithShape="1">
          <a:blip r:embed="rId3"/>
          <a:srcRect t="5" r="8043" b="-142998"/>
          <a:stretch/>
        </p:blipFill>
        <p:spPr>
          <a:xfrm>
            <a:off x="457420" y="700233"/>
            <a:ext cx="11211477" cy="45719"/>
          </a:xfrm>
          <a:prstGeom prst="rect">
            <a:avLst/>
          </a:prstGeom>
        </p:spPr>
      </p:pic>
      <p:sp>
        <p:nvSpPr>
          <p:cNvPr id="16" name="Slide Number Placeholder 5">
            <a:extLst>
              <a:ext uri="{FF2B5EF4-FFF2-40B4-BE49-F238E27FC236}">
                <a16:creationId xmlns:a16="http://schemas.microsoft.com/office/drawing/2014/main" id="{33EF16F1-2F79-A445-B116-CEEA06E3BB11}"/>
              </a:ext>
            </a:extLst>
          </p:cNvPr>
          <p:cNvSpPr>
            <a:spLocks noGrp="1"/>
          </p:cNvSpPr>
          <p:nvPr>
            <p:ph type="sldNum" sz="quarter" idx="12"/>
          </p:nvPr>
        </p:nvSpPr>
        <p:spPr>
          <a:xfrm>
            <a:off x="8610600" y="6356352"/>
            <a:ext cx="2743200" cy="365125"/>
          </a:xfrm>
        </p:spPr>
        <p:txBody>
          <a:bodyPr/>
          <a:lstStyle>
            <a:lvl1pPr>
              <a:defRPr>
                <a:solidFill>
                  <a:srgbClr val="193E72"/>
                </a:solidFill>
              </a:defRPr>
            </a:lvl1pPr>
          </a:lstStyle>
          <a:p>
            <a:pPr defTabSz="457200"/>
            <a:fld id="{7CFB3D76-E95C-734A-BDD4-10A5E36E6C85}" type="slidenum">
              <a:rPr lang="en-US" smtClean="0">
                <a:solidFill>
                  <a:prstClr val="black">
                    <a:tint val="75000"/>
                  </a:prstClr>
                </a:solidFill>
              </a:rPr>
              <a:pPr defTabSz="457200"/>
              <a:t>‹#›</a:t>
            </a:fld>
            <a:endParaRPr lang="en-US">
              <a:solidFill>
                <a:prstClr val="black">
                  <a:tint val="75000"/>
                </a:prstClr>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52" y="39213"/>
            <a:ext cx="3268984" cy="718014"/>
          </a:xfrm>
          <a:prstGeom prst="rect">
            <a:avLst/>
          </a:prstGeom>
        </p:spPr>
      </p:pic>
      <p:pic>
        <p:nvPicPr>
          <p:cNvPr id="15" name="Picture 14">
            <a:extLst>
              <a:ext uri="{FF2B5EF4-FFF2-40B4-BE49-F238E27FC236}">
                <a16:creationId xmlns:a16="http://schemas.microsoft.com/office/drawing/2014/main" id="{D50D9D2C-1DB4-1B49-B458-B488A8F573FC}"/>
              </a:ext>
            </a:extLst>
          </p:cNvPr>
          <p:cNvPicPr>
            <a:picLocks noChangeAspect="1"/>
          </p:cNvPicPr>
          <p:nvPr/>
        </p:nvPicPr>
        <p:blipFill>
          <a:blip r:embed="rId5"/>
          <a:stretch>
            <a:fillRect/>
          </a:stretch>
        </p:blipFill>
        <p:spPr>
          <a:xfrm rot="1782855">
            <a:off x="10133369" y="1381461"/>
            <a:ext cx="1451112" cy="725556"/>
          </a:xfrm>
          <a:prstGeom prst="rect">
            <a:avLst/>
          </a:prstGeom>
        </p:spPr>
      </p:pic>
    </p:spTree>
    <p:extLst>
      <p:ext uri="{BB962C8B-B14F-4D97-AF65-F5344CB8AC3E}">
        <p14:creationId xmlns:p14="http://schemas.microsoft.com/office/powerpoint/2010/main" val="15465104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2F651B7-605C-1947-B328-9E780F5552CA}"/>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95F520C6-1504-6744-862F-E3F3FF9A34EE}"/>
              </a:ext>
            </a:extLst>
          </p:cNvPr>
          <p:cNvPicPr>
            <a:picLocks noChangeAspect="1"/>
          </p:cNvPicPr>
          <p:nvPr/>
        </p:nvPicPr>
        <p:blipFill rotWithShape="1">
          <a:blip r:embed="rId3"/>
          <a:srcRect t="5" r="8043" b="-142998"/>
          <a:stretch/>
        </p:blipFill>
        <p:spPr>
          <a:xfrm>
            <a:off x="457420" y="700233"/>
            <a:ext cx="11211477" cy="45719"/>
          </a:xfrm>
          <a:prstGeom prst="rect">
            <a:avLst/>
          </a:prstGeom>
        </p:spPr>
      </p:pic>
      <p:sp>
        <p:nvSpPr>
          <p:cNvPr id="16" name="Slide Number Placeholder 5">
            <a:extLst>
              <a:ext uri="{FF2B5EF4-FFF2-40B4-BE49-F238E27FC236}">
                <a16:creationId xmlns:a16="http://schemas.microsoft.com/office/drawing/2014/main" id="{C4715231-043B-1F4C-9C13-60B5947739AA}"/>
              </a:ext>
            </a:extLst>
          </p:cNvPr>
          <p:cNvSpPr>
            <a:spLocks noGrp="1"/>
          </p:cNvSpPr>
          <p:nvPr>
            <p:ph type="sldNum" sz="quarter" idx="12"/>
          </p:nvPr>
        </p:nvSpPr>
        <p:spPr>
          <a:xfrm>
            <a:off x="8610600" y="6356352"/>
            <a:ext cx="2743200" cy="365125"/>
          </a:xfrm>
        </p:spPr>
        <p:txBody>
          <a:bodyPr/>
          <a:lstStyle>
            <a:lvl1pPr>
              <a:defRPr>
                <a:solidFill>
                  <a:srgbClr val="193E72"/>
                </a:solidFill>
              </a:defRPr>
            </a:lvl1pPr>
          </a:lstStyle>
          <a:p>
            <a:pPr defTabSz="457200"/>
            <a:fld id="{7CFB3D76-E95C-734A-BDD4-10A5E36E6C85}" type="slidenum">
              <a:rPr lang="en-US" smtClean="0">
                <a:solidFill>
                  <a:prstClr val="black">
                    <a:tint val="75000"/>
                  </a:prstClr>
                </a:solidFill>
              </a:rPr>
              <a:pPr defTabSz="457200"/>
              <a:t>‹#›</a:t>
            </a:fld>
            <a:endParaRPr lang="en-US">
              <a:solidFill>
                <a:prstClr val="black">
                  <a:tint val="75000"/>
                </a:prstClr>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52" y="39213"/>
            <a:ext cx="3268984" cy="718014"/>
          </a:xfrm>
          <a:prstGeom prst="rect">
            <a:avLst/>
          </a:prstGeom>
        </p:spPr>
      </p:pic>
      <p:pic>
        <p:nvPicPr>
          <p:cNvPr id="12" name="Picture 11">
            <a:extLst>
              <a:ext uri="{FF2B5EF4-FFF2-40B4-BE49-F238E27FC236}">
                <a16:creationId xmlns:a16="http://schemas.microsoft.com/office/drawing/2014/main" id="{5D8FEDE6-9EC2-5049-BB67-104741B13C67}"/>
              </a:ext>
            </a:extLst>
          </p:cNvPr>
          <p:cNvPicPr>
            <a:picLocks noChangeAspect="1"/>
          </p:cNvPicPr>
          <p:nvPr/>
        </p:nvPicPr>
        <p:blipFill>
          <a:blip r:embed="rId5"/>
          <a:stretch>
            <a:fillRect/>
          </a:stretch>
        </p:blipFill>
        <p:spPr>
          <a:xfrm>
            <a:off x="0" y="5343092"/>
            <a:ext cx="2279576" cy="1514908"/>
          </a:xfrm>
          <a:prstGeom prst="rect">
            <a:avLst/>
          </a:prstGeom>
        </p:spPr>
      </p:pic>
      <p:pic>
        <p:nvPicPr>
          <p:cNvPr id="14" name="Picture 13">
            <a:extLst>
              <a:ext uri="{FF2B5EF4-FFF2-40B4-BE49-F238E27FC236}">
                <a16:creationId xmlns:a16="http://schemas.microsoft.com/office/drawing/2014/main" id="{FF6DF7A4-087A-5A40-9577-ED62C6E9DEE3}"/>
              </a:ext>
            </a:extLst>
          </p:cNvPr>
          <p:cNvPicPr>
            <a:picLocks noChangeAspect="1"/>
          </p:cNvPicPr>
          <p:nvPr/>
        </p:nvPicPr>
        <p:blipFill>
          <a:blip r:embed="rId6"/>
          <a:stretch>
            <a:fillRect/>
          </a:stretch>
        </p:blipFill>
        <p:spPr>
          <a:xfrm rot="1927307">
            <a:off x="10302358" y="1288052"/>
            <a:ext cx="1293593" cy="646797"/>
          </a:xfrm>
          <a:prstGeom prst="rect">
            <a:avLst/>
          </a:prstGeom>
        </p:spPr>
      </p:pic>
      <p:sp>
        <p:nvSpPr>
          <p:cNvPr id="18" name="Title 1"/>
          <p:cNvSpPr>
            <a:spLocks noGrp="1"/>
          </p:cNvSpPr>
          <p:nvPr>
            <p:ph type="title"/>
          </p:nvPr>
        </p:nvSpPr>
        <p:spPr>
          <a:xfrm>
            <a:off x="1523999" y="2276475"/>
            <a:ext cx="9144001" cy="1325563"/>
          </a:xfrm>
        </p:spPr>
        <p:txBody>
          <a:bodyPr>
            <a:noAutofit/>
          </a:bodyPr>
          <a:lstStyle>
            <a:lvl1pPr>
              <a:defRPr sz="4800">
                <a:solidFill>
                  <a:srgbClr val="193E72"/>
                </a:solidFill>
                <a:latin typeface="Lato" panose="020F0502020204030203" pitchFamily="34" charset="0"/>
                <a:cs typeface="Arial" panose="020B0604020202020204" pitchFamily="34" charset="0"/>
              </a:defRPr>
            </a:lvl1pPr>
          </a:lstStyle>
          <a:p>
            <a:r>
              <a:rPr lang="en-US" smtClean="0"/>
              <a:t>Click to edit Master title style</a:t>
            </a:r>
            <a:endParaRPr lang="en-US" dirty="0"/>
          </a:p>
        </p:txBody>
      </p:sp>
      <p:sp>
        <p:nvSpPr>
          <p:cNvPr id="19" name="Subtitle 2"/>
          <p:cNvSpPr>
            <a:spLocks noGrp="1"/>
          </p:cNvSpPr>
          <p:nvPr>
            <p:ph type="subTitle" idx="1"/>
          </p:nvPr>
        </p:nvSpPr>
        <p:spPr>
          <a:xfrm>
            <a:off x="1524000" y="3602038"/>
            <a:ext cx="9144000" cy="1655762"/>
          </a:xfrm>
        </p:spPr>
        <p:txBody>
          <a:bodyPr anchor="ctr">
            <a:normAutofit/>
          </a:bodyPr>
          <a:lstStyle>
            <a:lvl1pPr marL="0" indent="0" algn="l">
              <a:buNone/>
              <a:defRPr sz="3200">
                <a:solidFill>
                  <a:schemeClr val="accent2"/>
                </a:solidFill>
                <a:latin typeface="Lato"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Tree>
    <p:extLst>
      <p:ext uri="{BB962C8B-B14F-4D97-AF65-F5344CB8AC3E}">
        <p14:creationId xmlns:p14="http://schemas.microsoft.com/office/powerpoint/2010/main" val="15758654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BFC803-89F9-C241-9F76-01B078465A1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523999" y="2276475"/>
            <a:ext cx="9144001" cy="1325563"/>
          </a:xfrm>
        </p:spPr>
        <p:txBody>
          <a:bodyPr>
            <a:noAutofit/>
          </a:bodyPr>
          <a:lstStyle>
            <a:lvl1pPr>
              <a:defRPr sz="4800">
                <a:solidFill>
                  <a:srgbClr val="193E72"/>
                </a:solidFill>
                <a:latin typeface="Lato" panose="020F0502020204030203" pitchFamily="34" charset="0"/>
                <a:cs typeface="Arial" panose="020B0604020202020204" pitchFamily="34" charset="0"/>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95F520C6-1504-6744-862F-E3F3FF9A34EE}"/>
              </a:ext>
            </a:extLst>
          </p:cNvPr>
          <p:cNvPicPr>
            <a:picLocks noChangeAspect="1"/>
          </p:cNvPicPr>
          <p:nvPr/>
        </p:nvPicPr>
        <p:blipFill rotWithShape="1">
          <a:blip r:embed="rId3"/>
          <a:srcRect t="5" r="8043" b="-142998"/>
          <a:stretch/>
        </p:blipFill>
        <p:spPr>
          <a:xfrm>
            <a:off x="457420" y="700233"/>
            <a:ext cx="11211477" cy="45719"/>
          </a:xfrm>
          <a:prstGeom prst="rect">
            <a:avLst/>
          </a:prstGeom>
        </p:spPr>
      </p:pic>
      <p:sp>
        <p:nvSpPr>
          <p:cNvPr id="17" name="Slide Number Placeholder 5">
            <a:extLst>
              <a:ext uri="{FF2B5EF4-FFF2-40B4-BE49-F238E27FC236}">
                <a16:creationId xmlns:a16="http://schemas.microsoft.com/office/drawing/2014/main" id="{9940E47F-87B7-F64A-9F98-EDE359078ADC}"/>
              </a:ext>
            </a:extLst>
          </p:cNvPr>
          <p:cNvSpPr>
            <a:spLocks noGrp="1"/>
          </p:cNvSpPr>
          <p:nvPr>
            <p:ph type="sldNum" sz="quarter" idx="12"/>
          </p:nvPr>
        </p:nvSpPr>
        <p:spPr>
          <a:xfrm>
            <a:off x="8610600" y="6356352"/>
            <a:ext cx="2743200" cy="365125"/>
          </a:xfrm>
        </p:spPr>
        <p:txBody>
          <a:bodyPr/>
          <a:lstStyle>
            <a:lvl1pPr>
              <a:defRPr>
                <a:solidFill>
                  <a:schemeClr val="bg1"/>
                </a:solidFill>
              </a:defRPr>
            </a:lvl1pPr>
          </a:lstStyle>
          <a:p>
            <a:pPr defTabSz="457200"/>
            <a:fld id="{7CFB3D76-E95C-734A-BDD4-10A5E36E6C85}" type="slidenum">
              <a:rPr lang="en-US" smtClean="0">
                <a:solidFill>
                  <a:prstClr val="black">
                    <a:tint val="75000"/>
                  </a:prstClr>
                </a:solidFill>
              </a:rPr>
              <a:pPr defTabSz="457200"/>
              <a:t>‹#›</a:t>
            </a:fld>
            <a:endParaRPr lang="en-US">
              <a:solidFill>
                <a:prstClr val="black">
                  <a:tint val="75000"/>
                </a:prstClr>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52" y="39213"/>
            <a:ext cx="3268984" cy="718014"/>
          </a:xfrm>
          <a:prstGeom prst="rect">
            <a:avLst/>
          </a:prstGeom>
        </p:spPr>
      </p:pic>
      <p:pic>
        <p:nvPicPr>
          <p:cNvPr id="12" name="Picture 11">
            <a:extLst>
              <a:ext uri="{FF2B5EF4-FFF2-40B4-BE49-F238E27FC236}">
                <a16:creationId xmlns:a16="http://schemas.microsoft.com/office/drawing/2014/main" id="{B2ED0738-233B-E345-95E8-0F2823D2AF1D}"/>
              </a:ext>
            </a:extLst>
          </p:cNvPr>
          <p:cNvPicPr>
            <a:picLocks noChangeAspect="1"/>
          </p:cNvPicPr>
          <p:nvPr/>
        </p:nvPicPr>
        <p:blipFill rotWithShape="1">
          <a:blip r:embed="rId5"/>
          <a:srcRect l="34054" b="22345"/>
          <a:stretch/>
        </p:blipFill>
        <p:spPr>
          <a:xfrm>
            <a:off x="0" y="4851996"/>
            <a:ext cx="1703512" cy="2006004"/>
          </a:xfrm>
          <a:prstGeom prst="rect">
            <a:avLst/>
          </a:prstGeom>
        </p:spPr>
      </p:pic>
      <p:pic>
        <p:nvPicPr>
          <p:cNvPr id="13" name="Picture 12">
            <a:extLst>
              <a:ext uri="{FF2B5EF4-FFF2-40B4-BE49-F238E27FC236}">
                <a16:creationId xmlns:a16="http://schemas.microsoft.com/office/drawing/2014/main" id="{40D17B21-854B-5C46-BF28-1455E3C2D50C}"/>
              </a:ext>
            </a:extLst>
          </p:cNvPr>
          <p:cNvPicPr>
            <a:picLocks noChangeAspect="1"/>
          </p:cNvPicPr>
          <p:nvPr/>
        </p:nvPicPr>
        <p:blipFill>
          <a:blip r:embed="rId6"/>
          <a:stretch>
            <a:fillRect/>
          </a:stretch>
        </p:blipFill>
        <p:spPr>
          <a:xfrm rot="16200000">
            <a:off x="10190459" y="1171691"/>
            <a:ext cx="1666291" cy="1249718"/>
          </a:xfrm>
          <a:prstGeom prst="rect">
            <a:avLst/>
          </a:prstGeom>
        </p:spPr>
      </p:pic>
      <p:sp>
        <p:nvSpPr>
          <p:cNvPr id="15" name="Subtitle 2"/>
          <p:cNvSpPr>
            <a:spLocks noGrp="1"/>
          </p:cNvSpPr>
          <p:nvPr>
            <p:ph type="subTitle" idx="1"/>
          </p:nvPr>
        </p:nvSpPr>
        <p:spPr>
          <a:xfrm>
            <a:off x="1524000" y="3602038"/>
            <a:ext cx="9144000" cy="1655762"/>
          </a:xfrm>
        </p:spPr>
        <p:txBody>
          <a:bodyPr anchor="ctr">
            <a:normAutofit/>
          </a:bodyPr>
          <a:lstStyle>
            <a:lvl1pPr marL="0" indent="0" algn="l">
              <a:buNone/>
              <a:defRPr sz="3200">
                <a:solidFill>
                  <a:schemeClr val="accent2"/>
                </a:solidFill>
                <a:latin typeface="Lato"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Tree>
    <p:extLst>
      <p:ext uri="{BB962C8B-B14F-4D97-AF65-F5344CB8AC3E}">
        <p14:creationId xmlns:p14="http://schemas.microsoft.com/office/powerpoint/2010/main" val="1862773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DFB0E6-6ED0-6642-90DE-FFD040016FD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523999" y="2276474"/>
            <a:ext cx="9144001" cy="1325563"/>
          </a:xfrm>
        </p:spPr>
        <p:txBody>
          <a:bodyPr>
            <a:noAutofit/>
          </a:bodyPr>
          <a:lstStyle>
            <a:lvl1pPr>
              <a:defRPr sz="4800">
                <a:solidFill>
                  <a:srgbClr val="193E72"/>
                </a:solidFill>
                <a:latin typeface="Lato" panose="020F0502020204030203" pitchFamily="34" charset="0"/>
                <a:cs typeface="Arial" panose="020B0604020202020204" pitchFamily="34" charset="0"/>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95F520C6-1504-6744-862F-E3F3FF9A34EE}"/>
              </a:ext>
            </a:extLst>
          </p:cNvPr>
          <p:cNvPicPr>
            <a:picLocks noChangeAspect="1"/>
          </p:cNvPicPr>
          <p:nvPr/>
        </p:nvPicPr>
        <p:blipFill rotWithShape="1">
          <a:blip r:embed="rId3"/>
          <a:srcRect t="5" r="8043" b="-142998"/>
          <a:stretch/>
        </p:blipFill>
        <p:spPr>
          <a:xfrm>
            <a:off x="457420" y="700233"/>
            <a:ext cx="11211477" cy="45719"/>
          </a:xfrm>
          <a:prstGeom prst="rect">
            <a:avLst/>
          </a:prstGeom>
        </p:spPr>
      </p:pic>
      <p:sp>
        <p:nvSpPr>
          <p:cNvPr id="17" name="Slide Number Placeholder 5">
            <a:extLst>
              <a:ext uri="{FF2B5EF4-FFF2-40B4-BE49-F238E27FC236}">
                <a16:creationId xmlns:a16="http://schemas.microsoft.com/office/drawing/2014/main" id="{37BA0D06-72D9-3940-8351-44706A6ACF8A}"/>
              </a:ext>
            </a:extLst>
          </p:cNvPr>
          <p:cNvSpPr>
            <a:spLocks noGrp="1"/>
          </p:cNvSpPr>
          <p:nvPr>
            <p:ph type="sldNum" sz="quarter" idx="12"/>
          </p:nvPr>
        </p:nvSpPr>
        <p:spPr>
          <a:xfrm>
            <a:off x="8610600" y="6356352"/>
            <a:ext cx="2743200" cy="365125"/>
          </a:xfrm>
        </p:spPr>
        <p:txBody>
          <a:bodyPr/>
          <a:lstStyle>
            <a:lvl1pPr>
              <a:defRPr>
                <a:solidFill>
                  <a:srgbClr val="193E72"/>
                </a:solidFill>
              </a:defRPr>
            </a:lvl1pPr>
          </a:lstStyle>
          <a:p>
            <a:pPr defTabSz="457200"/>
            <a:fld id="{7CFB3D76-E95C-734A-BDD4-10A5E36E6C85}" type="slidenum">
              <a:rPr lang="en-US" smtClean="0">
                <a:solidFill>
                  <a:prstClr val="black">
                    <a:tint val="75000"/>
                  </a:prstClr>
                </a:solidFill>
              </a:rPr>
              <a:pPr defTabSz="457200"/>
              <a:t>‹#›</a:t>
            </a:fld>
            <a:endParaRPr lang="en-US">
              <a:solidFill>
                <a:prstClr val="black">
                  <a:tint val="75000"/>
                </a:prstClr>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52" y="39213"/>
            <a:ext cx="3268984" cy="718014"/>
          </a:xfrm>
          <a:prstGeom prst="rect">
            <a:avLst/>
          </a:prstGeom>
        </p:spPr>
      </p:pic>
      <p:pic>
        <p:nvPicPr>
          <p:cNvPr id="12" name="Picture 11">
            <a:extLst>
              <a:ext uri="{FF2B5EF4-FFF2-40B4-BE49-F238E27FC236}">
                <a16:creationId xmlns:a16="http://schemas.microsoft.com/office/drawing/2014/main" id="{69E606FF-3D08-3149-923C-CD98F1CDE1F3}"/>
              </a:ext>
            </a:extLst>
          </p:cNvPr>
          <p:cNvPicPr>
            <a:picLocks noChangeAspect="1"/>
          </p:cNvPicPr>
          <p:nvPr/>
        </p:nvPicPr>
        <p:blipFill rotWithShape="1">
          <a:blip r:embed="rId5"/>
          <a:srcRect l="8151" b="33145"/>
          <a:stretch/>
        </p:blipFill>
        <p:spPr>
          <a:xfrm>
            <a:off x="1" y="4855986"/>
            <a:ext cx="2603156" cy="2002015"/>
          </a:xfrm>
          <a:prstGeom prst="rect">
            <a:avLst/>
          </a:prstGeom>
        </p:spPr>
      </p:pic>
      <p:pic>
        <p:nvPicPr>
          <p:cNvPr id="14" name="Picture 13">
            <a:extLst>
              <a:ext uri="{FF2B5EF4-FFF2-40B4-BE49-F238E27FC236}">
                <a16:creationId xmlns:a16="http://schemas.microsoft.com/office/drawing/2014/main" id="{CC22809C-6E13-2C45-9C61-43C2F100DD2F}"/>
              </a:ext>
            </a:extLst>
          </p:cNvPr>
          <p:cNvPicPr>
            <a:picLocks noChangeAspect="1"/>
          </p:cNvPicPr>
          <p:nvPr/>
        </p:nvPicPr>
        <p:blipFill>
          <a:blip r:embed="rId6"/>
          <a:stretch>
            <a:fillRect/>
          </a:stretch>
        </p:blipFill>
        <p:spPr>
          <a:xfrm rot="12288281">
            <a:off x="10051484" y="932147"/>
            <a:ext cx="1400614" cy="1341553"/>
          </a:xfrm>
          <a:prstGeom prst="rect">
            <a:avLst/>
          </a:prstGeom>
        </p:spPr>
      </p:pic>
      <p:sp>
        <p:nvSpPr>
          <p:cNvPr id="19" name="Subtitle 2"/>
          <p:cNvSpPr>
            <a:spLocks noGrp="1"/>
          </p:cNvSpPr>
          <p:nvPr>
            <p:ph type="subTitle" idx="1"/>
          </p:nvPr>
        </p:nvSpPr>
        <p:spPr>
          <a:xfrm>
            <a:off x="1524000" y="3602038"/>
            <a:ext cx="9144000" cy="1655762"/>
          </a:xfrm>
        </p:spPr>
        <p:txBody>
          <a:bodyPr anchor="ctr">
            <a:normAutofit/>
          </a:bodyPr>
          <a:lstStyle>
            <a:lvl1pPr marL="0" indent="0" algn="l">
              <a:buNone/>
              <a:defRPr sz="3200">
                <a:solidFill>
                  <a:schemeClr val="accent2"/>
                </a:solidFill>
                <a:latin typeface="Lato"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Tree>
    <p:extLst>
      <p:ext uri="{BB962C8B-B14F-4D97-AF65-F5344CB8AC3E}">
        <p14:creationId xmlns:p14="http://schemas.microsoft.com/office/powerpoint/2010/main" val="4175803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F4EF918-F381-2446-98DA-52C67BADBA02}" type="datetimeFigureOut">
              <a:rPr lang="en-US" smtClean="0">
                <a:solidFill>
                  <a:prstClr val="black">
                    <a:tint val="75000"/>
                  </a:prstClr>
                </a:solidFill>
              </a:rPr>
              <a:pPr defTabSz="457200"/>
              <a:t>3/24/2022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CFB3D76-E95C-734A-BDD4-10A5E36E6C8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066313230"/>
      </p:ext>
    </p:extLst>
  </p:cSld>
  <p:clrMap bg1="lt1" tx1="dk1" bg2="lt2" tx2="dk2" accent1="accent1" accent2="accent2" accent3="accent3" accent4="accent4" accent5="accent5" accent6="accent6" hlink="hlink" folHlink="folHlink"/>
  <p:sldLayoutIdLst>
    <p:sldLayoutId id="2147483711" r:id="rId1"/>
    <p:sldLayoutId id="2147483710" r:id="rId2"/>
    <p:sldLayoutId id="2147483724" r:id="rId3"/>
    <p:sldLayoutId id="2147483713" r:id="rId4"/>
    <p:sldLayoutId id="2147483714" r:id="rId5"/>
    <p:sldLayoutId id="2147483726" r:id="rId6"/>
    <p:sldLayoutId id="2147483715" r:id="rId7"/>
    <p:sldLayoutId id="2147483716" r:id="rId8"/>
    <p:sldLayoutId id="2147483717" r:id="rId9"/>
    <p:sldLayoutId id="2147483718" r:id="rId10"/>
    <p:sldLayoutId id="2147483719" r:id="rId11"/>
    <p:sldLayoutId id="2147483720" r:id="rId12"/>
    <p:sldLayoutId id="2147483725" r:id="rId13"/>
    <p:sldLayoutId id="2147483722" r:id="rId14"/>
    <p:sldLayoutId id="2147483723"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1">
              <a:lumMod val="75000"/>
            </a:schemeClr>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scr.nihr.ac.uk/projects/research-priorities/" TargetMode="External"/><Relationship Id="rId7" Type="http://schemas.openxmlformats.org/officeDocument/2006/relationships/hyperlink" Target="https://enrich.nihr.ac.uk/"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nihr.ac.uk/documents/themed-call-complex-health-and-care-needs-in-older-people/24074" TargetMode="External"/><Relationship Id="rId5" Type="http://schemas.openxmlformats.org/officeDocument/2006/relationships/hyperlink" Target="https://www.nice.org.uk/guidance/health-and-social-care-delivery" TargetMode="External"/><Relationship Id="rId4" Type="http://schemas.openxmlformats.org/officeDocument/2006/relationships/hyperlink" Target="https://www.jla.nihr.ac.uk/priority-setting-partnerships/adult-social-work/top-10-priorities.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hr.ac.uk/documents/briefing-notes-for-researchers-public-involvement-in-nhs-health-and-social-care-research/27371"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www.gov.uk/government/publications/the-future-of-uk-clinical-research-delivery/saving-and-improving-lives-the-future-of-uk-clinical-research-deliver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humber.nhs.uk/about-our-trust/equality-and-diversity.htm"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invo.org.uk/wp-content/uploads/2012/10/INVOLVEDiversityandInclusionOct2012.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hyperlink" Target="https://www.einfochips.com/blog/how-artificial-intelligence-is-transforming-the-healthcare-sector/" TargetMode="External"/><Relationship Id="rId2" Type="http://schemas.openxmlformats.org/officeDocument/2006/relationships/image" Target="../media/image36.jpeg"/><Relationship Id="rId1" Type="http://schemas.openxmlformats.org/officeDocument/2006/relationships/slideLayout" Target="../slideLayouts/slideLayout8.xml"/><Relationship Id="rId6" Type="http://schemas.openxmlformats.org/officeDocument/2006/relationships/hyperlink" Target="https://www.towerfast.com/press-room/the-future-of-wearable-medical-devices" TargetMode="External"/><Relationship Id="rId5" Type="http://schemas.openxmlformats.org/officeDocument/2006/relationships/hyperlink" Target="https://oxfordbrc.nihr.ac.uk/ppi/" TargetMode="Externa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dsresources.org.uk/edi-toolkit" TargetMode="External"/><Relationship Id="rId2" Type="http://schemas.openxmlformats.org/officeDocument/2006/relationships/hyperlink" Target="https://www.trialforge.org/trial-forge-centre/include/" TargetMode="External"/><Relationship Id="rId1" Type="http://schemas.openxmlformats.org/officeDocument/2006/relationships/slideLayout" Target="../slideLayouts/slideLayout8.xml"/><Relationship Id="rId4" Type="http://schemas.openxmlformats.org/officeDocument/2006/relationships/hyperlink" Target="https://www.nihr.ac.uk/documents/payment-guidance-for-researchers-and-professionals/2739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eterbates.org.uk/wp-content/uploads/2017/04/how_to_engage_people_as_research_co-applicants.pdf" TargetMode="External"/><Relationship Id="rId2" Type="http://schemas.openxmlformats.org/officeDocument/2006/relationships/hyperlink" Target="https://www.invo.org.uk/posttypepublication/public-co-applicants-in-research-guidance-on-roles-and-responsibilities/"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sites.google.com/nihr.ac.uk/pi-standards/home" TargetMode="External"/><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hyperlink" Target="https://bit.ly/3JtSHLK" TargetMode="External"/><Relationship Id="rId3" Type="http://schemas.openxmlformats.org/officeDocument/2006/relationships/hyperlink" Target="https://www.rds-london.nihr.ac.uk/resources/" TargetMode="External"/><Relationship Id="rId7" Type="http://schemas.openxmlformats.org/officeDocument/2006/relationships/hyperlink" Target="https://sphr.nihr.ac.uk/" TargetMode="External"/><Relationship Id="rId2" Type="http://schemas.openxmlformats.org/officeDocument/2006/relationships/hyperlink" Target="https://bit.ly/3tlAjis" TargetMode="External"/><Relationship Id="rId1" Type="http://schemas.openxmlformats.org/officeDocument/2006/relationships/slideLayout" Target="../slideLayouts/slideLayout1.xml"/><Relationship Id="rId6" Type="http://schemas.openxmlformats.org/officeDocument/2006/relationships/hyperlink" Target="https://www.spcr.nihr.ac.uk/" TargetMode="External"/><Relationship Id="rId11" Type="http://schemas.openxmlformats.org/officeDocument/2006/relationships/hyperlink" Target="mailto:supportmystudyeastmidlands@nihr.ac.uk" TargetMode="External"/><Relationship Id="rId5" Type="http://schemas.openxmlformats.org/officeDocument/2006/relationships/hyperlink" Target="https://www.sscr.nihr.ac.uk/" TargetMode="External"/><Relationship Id="rId10" Type="http://schemas.openxmlformats.org/officeDocument/2006/relationships/hyperlink" Target="https://bit.ly/3pMxIfY" TargetMode="External"/><Relationship Id="rId4" Type="http://schemas.openxmlformats.org/officeDocument/2006/relationships/hyperlink" Target="https://www.rdsblog.org.uk/" TargetMode="External"/><Relationship Id="rId9" Type="http://schemas.openxmlformats.org/officeDocument/2006/relationships/hyperlink" Target="https://bit.ly/3EDWSl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a:xfrm>
            <a:off x="519944" y="2079609"/>
            <a:ext cx="10363200" cy="1795008"/>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GB" sz="6000" b="1" dirty="0" smtClean="0">
                <a:latin typeface="Lato" panose="020F0502020204030203"/>
              </a:rPr>
              <a:t>First steps in health and social care research seminar</a:t>
            </a:r>
            <a:endParaRPr lang="en-GB" sz="6000" b="1" dirty="0">
              <a:latin typeface="Lato" panose="020F0502020204030203"/>
            </a:endParaRPr>
          </a:p>
        </p:txBody>
      </p:sp>
      <p:sp>
        <p:nvSpPr>
          <p:cNvPr id="3" name="Subtitle 2"/>
          <p:cNvSpPr>
            <a:spLocks noGrp="1"/>
          </p:cNvSpPr>
          <p:nvPr>
            <p:ph type="subTitle" idx="1"/>
          </p:nvPr>
        </p:nvSpPr>
        <p:spPr>
          <a:xfrm>
            <a:off x="2832100" y="5405018"/>
            <a:ext cx="9144000" cy="1186282"/>
          </a:xfrm>
        </p:spPr>
        <p:txBody>
          <a:bodyPr>
            <a:normAutofit/>
          </a:bodyPr>
          <a:lstStyle/>
          <a:p>
            <a:pPr algn="r"/>
            <a:r>
              <a:rPr lang="en-GB" sz="3600" b="1" dirty="0" smtClean="0"/>
              <a:t>Research Design Service East Midlands</a:t>
            </a:r>
            <a:br>
              <a:rPr lang="en-GB" sz="3600" b="1" dirty="0" smtClean="0"/>
            </a:br>
            <a:r>
              <a:rPr lang="en-GB" sz="3600" b="1" dirty="0" smtClean="0"/>
              <a:t>March 2022</a:t>
            </a:r>
            <a:endParaRPr lang="en-GB" sz="3600" b="1" dirty="0"/>
          </a:p>
        </p:txBody>
      </p:sp>
    </p:spTree>
    <p:extLst>
      <p:ext uri="{BB962C8B-B14F-4D97-AF65-F5344CB8AC3E}">
        <p14:creationId xmlns:p14="http://schemas.microsoft.com/office/powerpoint/2010/main" val="956473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9600" y="1272540"/>
            <a:ext cx="10972800" cy="5013959"/>
          </a:xfrm>
          <a:prstGeom prst="rect">
            <a:avLst/>
          </a:prstGeom>
        </p:spPr>
        <p:txBody>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600"/>
              </a:spcAft>
              <a:buNone/>
            </a:pPr>
            <a:endParaRPr lang="en-GB" sz="2400" kern="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490654" y="264919"/>
            <a:ext cx="10619932" cy="878788"/>
          </a:xfrm>
        </p:spPr>
        <p:txBody>
          <a:bodyPr>
            <a:normAutofit/>
          </a:bodyPr>
          <a:lstStyle/>
          <a:p>
            <a:r>
              <a:rPr lang="en-GB" sz="4400" b="1" dirty="0" smtClean="0">
                <a:latin typeface="Arial" panose="020B0604020202020204" pitchFamily="34" charset="0"/>
              </a:rPr>
              <a:t>Where to find team members</a:t>
            </a:r>
            <a:endParaRPr lang="en-GB" sz="4400" b="1" dirty="0">
              <a:latin typeface="Arial" panose="020B0604020202020204" pitchFamily="34" charset="0"/>
            </a:endParaRPr>
          </a:p>
        </p:txBody>
      </p:sp>
      <p:sp>
        <p:nvSpPr>
          <p:cNvPr id="2" name="Content Placeholder 1"/>
          <p:cNvSpPr>
            <a:spLocks noGrp="1"/>
          </p:cNvSpPr>
          <p:nvPr>
            <p:ph idx="1"/>
          </p:nvPr>
        </p:nvSpPr>
        <p:spPr>
          <a:xfrm>
            <a:off x="866670" y="1143707"/>
            <a:ext cx="10512530" cy="5142792"/>
          </a:xfrm>
        </p:spPr>
        <p:txBody>
          <a:bodyPr>
            <a:normAutofit fontScale="47500" lnSpcReduction="20000"/>
          </a:bodyPr>
          <a:lstStyle/>
          <a:p>
            <a:pPr marL="0" indent="0">
              <a:spcBef>
                <a:spcPts val="600"/>
              </a:spcBef>
              <a:spcAft>
                <a:spcPts val="600"/>
              </a:spcAft>
              <a:buNone/>
            </a:pPr>
            <a:r>
              <a:rPr lang="en-GB" sz="4200" b="1" kern="0" dirty="0" smtClean="0">
                <a:solidFill>
                  <a:srgbClr val="002060"/>
                </a:solidFill>
                <a:latin typeface="Arial" panose="020B0604020202020204" pitchFamily="34" charset="0"/>
              </a:rPr>
              <a:t>Statistician</a:t>
            </a:r>
            <a:r>
              <a:rPr lang="en-GB" sz="4200" b="1" kern="0" dirty="0">
                <a:solidFill>
                  <a:srgbClr val="002060"/>
                </a:solidFill>
                <a:latin typeface="Arial" panose="020B0604020202020204" pitchFamily="34" charset="0"/>
              </a:rPr>
              <a:t> </a:t>
            </a:r>
            <a:r>
              <a:rPr lang="en-GB" sz="4200" b="1" kern="0" dirty="0" smtClean="0">
                <a:solidFill>
                  <a:srgbClr val="002060"/>
                </a:solidFill>
                <a:latin typeface="Arial" panose="020B0604020202020204" pitchFamily="34" charset="0"/>
              </a:rPr>
              <a:t>or Health economist: </a:t>
            </a:r>
          </a:p>
          <a:p>
            <a:pPr lvl="1">
              <a:spcBef>
                <a:spcPts val="600"/>
              </a:spcBef>
              <a:spcAft>
                <a:spcPts val="600"/>
              </a:spcAft>
            </a:pPr>
            <a:r>
              <a:rPr lang="en-GB" sz="4200" kern="0" dirty="0" smtClean="0">
                <a:solidFill>
                  <a:srgbClr val="002060"/>
                </a:solidFill>
                <a:latin typeface="Arial" panose="020B0604020202020204" pitchFamily="34" charset="0"/>
              </a:rPr>
              <a:t>CTU</a:t>
            </a:r>
          </a:p>
          <a:p>
            <a:pPr lvl="1">
              <a:spcBef>
                <a:spcPts val="600"/>
              </a:spcBef>
              <a:spcAft>
                <a:spcPts val="600"/>
              </a:spcAft>
            </a:pPr>
            <a:r>
              <a:rPr lang="en-GB" sz="4200" kern="0" dirty="0" smtClean="0">
                <a:solidFill>
                  <a:srgbClr val="002060"/>
                </a:solidFill>
                <a:latin typeface="Arial" panose="020B0604020202020204" pitchFamily="34" charset="0"/>
              </a:rPr>
              <a:t>your/collaborating university departments</a:t>
            </a:r>
          </a:p>
          <a:p>
            <a:pPr lvl="1">
              <a:spcBef>
                <a:spcPts val="600"/>
              </a:spcBef>
              <a:spcAft>
                <a:spcPts val="1200"/>
              </a:spcAft>
            </a:pPr>
            <a:r>
              <a:rPr lang="en-GB" sz="4200" kern="0" dirty="0" smtClean="0">
                <a:solidFill>
                  <a:srgbClr val="002060"/>
                </a:solidFill>
                <a:latin typeface="Arial" panose="020B0604020202020204" pitchFamily="34" charset="0"/>
              </a:rPr>
              <a:t>consultancy unit</a:t>
            </a:r>
          </a:p>
          <a:p>
            <a:pPr marL="0" indent="0">
              <a:spcBef>
                <a:spcPts val="600"/>
              </a:spcBef>
              <a:spcAft>
                <a:spcPts val="600"/>
              </a:spcAft>
              <a:buNone/>
            </a:pPr>
            <a:r>
              <a:rPr lang="en-GB" sz="4200" b="1" kern="0" dirty="0" smtClean="0">
                <a:solidFill>
                  <a:srgbClr val="002060"/>
                </a:solidFill>
                <a:latin typeface="Arial" panose="020B0604020202020204" pitchFamily="34" charset="0"/>
              </a:rPr>
              <a:t>Health psychologist: </a:t>
            </a:r>
          </a:p>
          <a:p>
            <a:pPr lvl="1">
              <a:spcBef>
                <a:spcPts val="600"/>
              </a:spcBef>
              <a:spcAft>
                <a:spcPts val="600"/>
              </a:spcAft>
            </a:pPr>
            <a:r>
              <a:rPr lang="en-GB" sz="4200" kern="0" dirty="0" smtClean="0">
                <a:solidFill>
                  <a:srgbClr val="002060"/>
                </a:solidFill>
                <a:latin typeface="Arial" panose="020B0604020202020204" pitchFamily="34" charset="0"/>
              </a:rPr>
              <a:t>own department or organisation</a:t>
            </a:r>
          </a:p>
          <a:p>
            <a:pPr lvl="1">
              <a:spcBef>
                <a:spcPts val="600"/>
              </a:spcBef>
              <a:spcAft>
                <a:spcPts val="600"/>
              </a:spcAft>
            </a:pPr>
            <a:r>
              <a:rPr lang="en-GB" sz="4200" kern="0" dirty="0" smtClean="0">
                <a:solidFill>
                  <a:srgbClr val="002060"/>
                </a:solidFill>
                <a:latin typeface="Arial" panose="020B0604020202020204" pitchFamily="34" charset="0"/>
              </a:rPr>
              <a:t>some regional groups within British Psychology Society division of heath Psychology</a:t>
            </a:r>
          </a:p>
          <a:p>
            <a:pPr lvl="1">
              <a:spcBef>
                <a:spcPts val="600"/>
              </a:spcBef>
              <a:spcAft>
                <a:spcPts val="600"/>
              </a:spcAft>
            </a:pPr>
            <a:r>
              <a:rPr lang="en-GB" sz="4200" kern="0" dirty="0" smtClean="0">
                <a:solidFill>
                  <a:srgbClr val="002060"/>
                </a:solidFill>
                <a:latin typeface="Arial" panose="020B0604020202020204" pitchFamily="34" charset="0"/>
              </a:rPr>
              <a:t>European </a:t>
            </a:r>
            <a:r>
              <a:rPr lang="en-GB" sz="4200" kern="0" dirty="0">
                <a:solidFill>
                  <a:srgbClr val="002060"/>
                </a:solidFill>
                <a:latin typeface="Arial" panose="020B0604020202020204" pitchFamily="34" charset="0"/>
              </a:rPr>
              <a:t>Health Psychology Society </a:t>
            </a:r>
            <a:endParaRPr lang="en-GB" sz="4200" kern="0" dirty="0" smtClean="0">
              <a:solidFill>
                <a:srgbClr val="002060"/>
              </a:solidFill>
              <a:latin typeface="Arial" panose="020B0604020202020204" pitchFamily="34" charset="0"/>
            </a:endParaRPr>
          </a:p>
          <a:p>
            <a:pPr lvl="1">
              <a:spcBef>
                <a:spcPts val="600"/>
              </a:spcBef>
              <a:spcAft>
                <a:spcPts val="1200"/>
              </a:spcAft>
            </a:pPr>
            <a:r>
              <a:rPr lang="en-GB" sz="4200" kern="0" dirty="0">
                <a:solidFill>
                  <a:srgbClr val="002060"/>
                </a:solidFill>
                <a:latin typeface="Arial" panose="020B0604020202020204" pitchFamily="34" charset="0"/>
              </a:rPr>
              <a:t>psychology department in your </a:t>
            </a:r>
            <a:r>
              <a:rPr lang="en-GB" sz="4200" kern="0" dirty="0" smtClean="0">
                <a:solidFill>
                  <a:srgbClr val="002060"/>
                </a:solidFill>
                <a:latin typeface="Arial" panose="020B0604020202020204" pitchFamily="34" charset="0"/>
              </a:rPr>
              <a:t>university</a:t>
            </a:r>
          </a:p>
          <a:p>
            <a:pPr marL="0" indent="0">
              <a:spcBef>
                <a:spcPts val="600"/>
              </a:spcBef>
              <a:spcAft>
                <a:spcPts val="600"/>
              </a:spcAft>
              <a:buNone/>
            </a:pPr>
            <a:r>
              <a:rPr lang="en-GB" sz="4200" b="1" kern="0" dirty="0" smtClean="0">
                <a:solidFill>
                  <a:srgbClr val="002060"/>
                </a:solidFill>
                <a:latin typeface="Arial" panose="020B0604020202020204" pitchFamily="34" charset="0"/>
              </a:rPr>
              <a:t>Qualitative expert(s)</a:t>
            </a:r>
          </a:p>
          <a:p>
            <a:pPr lvl="1">
              <a:spcBef>
                <a:spcPts val="600"/>
              </a:spcBef>
              <a:spcAft>
                <a:spcPts val="600"/>
              </a:spcAft>
            </a:pPr>
            <a:r>
              <a:rPr lang="en-GB" sz="4200" kern="0" dirty="0">
                <a:solidFill>
                  <a:srgbClr val="002060"/>
                </a:solidFill>
                <a:latin typeface="Arial" panose="020B0604020202020204" pitchFamily="34" charset="0"/>
              </a:rPr>
              <a:t>own department or </a:t>
            </a:r>
            <a:r>
              <a:rPr lang="en-GB" sz="4200" kern="0" dirty="0" smtClean="0">
                <a:solidFill>
                  <a:srgbClr val="002060"/>
                </a:solidFill>
                <a:latin typeface="Arial" panose="020B0604020202020204" pitchFamily="34" charset="0"/>
              </a:rPr>
              <a:t>organisation</a:t>
            </a:r>
          </a:p>
          <a:p>
            <a:pPr lvl="1">
              <a:spcBef>
                <a:spcPts val="600"/>
              </a:spcBef>
              <a:spcAft>
                <a:spcPts val="600"/>
              </a:spcAft>
            </a:pPr>
            <a:r>
              <a:rPr lang="en-GB" sz="4200" kern="0" dirty="0" smtClean="0">
                <a:solidFill>
                  <a:srgbClr val="002060"/>
                </a:solidFill>
                <a:latin typeface="Arial" panose="020B0604020202020204" pitchFamily="34" charset="0"/>
              </a:rPr>
              <a:t>speak to RDS about different types of qualitative experts</a:t>
            </a:r>
            <a:endParaRPr lang="en-GB" sz="4200" kern="0" dirty="0">
              <a:solidFill>
                <a:srgbClr val="002060"/>
              </a:solidFill>
              <a:latin typeface="Arial" panose="020B0604020202020204" pitchFamily="34" charset="0"/>
            </a:endParaRPr>
          </a:p>
          <a:p>
            <a:pPr>
              <a:spcBef>
                <a:spcPts val="600"/>
              </a:spcBef>
              <a:spcAft>
                <a:spcPts val="600"/>
              </a:spcAft>
            </a:pPr>
            <a:endParaRPr lang="en-GB" kern="0" dirty="0">
              <a:solidFill>
                <a:srgbClr val="002060"/>
              </a:solidFill>
              <a:latin typeface="Arial" panose="020B0604020202020204" pitchFamily="34" charset="0"/>
            </a:endParaRPr>
          </a:p>
        </p:txBody>
      </p:sp>
    </p:spTree>
    <p:extLst>
      <p:ext uri="{BB962C8B-B14F-4D97-AF65-F5344CB8AC3E}">
        <p14:creationId xmlns:p14="http://schemas.microsoft.com/office/powerpoint/2010/main" val="3224364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743237"/>
            <a:ext cx="9144001" cy="1325563"/>
          </a:xfrm>
        </p:spPr>
        <p:txBody>
          <a:bodyPr/>
          <a:lstStyle/>
          <a:p>
            <a:r>
              <a:rPr lang="en-GB" sz="4400" b="1" dirty="0" smtClean="0">
                <a:latin typeface="Arial" panose="020B0604020202020204" pitchFamily="34" charset="0"/>
              </a:rPr>
              <a:t>Useful links</a:t>
            </a:r>
            <a:endParaRPr lang="en-GB" sz="4400" b="1" dirty="0">
              <a:latin typeface="Arial" panose="020B0604020202020204" pitchFamily="34" charset="0"/>
            </a:endParaRPr>
          </a:p>
        </p:txBody>
      </p:sp>
      <p:sp>
        <p:nvSpPr>
          <p:cNvPr id="3" name="TextBox 2"/>
          <p:cNvSpPr txBox="1"/>
          <p:nvPr/>
        </p:nvSpPr>
        <p:spPr>
          <a:xfrm>
            <a:off x="1694046" y="1884134"/>
            <a:ext cx="10397870" cy="4524315"/>
          </a:xfrm>
          <a:prstGeom prst="rect">
            <a:avLst/>
          </a:prstGeom>
          <a:noFill/>
          <a:ln>
            <a:noFill/>
          </a:ln>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SSCR NIHR: </a:t>
            </a:r>
            <a:r>
              <a:rPr lang="en-GB" sz="2400" dirty="0">
                <a:latin typeface="Arial" panose="020B0604020202020204" pitchFamily="34" charset="0"/>
                <a:cs typeface="Arial" panose="020B0604020202020204" pitchFamily="34" charset="0"/>
                <a:hlinkClick r:id="rId3"/>
              </a:rPr>
              <a:t>https://www.sscr.nihr.ac.uk/projects/research-priorities</a:t>
            </a:r>
            <a:r>
              <a:rPr lang="en-GB" sz="2400" dirty="0" smtClean="0">
                <a:latin typeface="Arial" panose="020B0604020202020204" pitchFamily="34" charset="0"/>
                <a:cs typeface="Arial" panose="020B0604020202020204" pitchFamily="34" charset="0"/>
                <a:hlinkClick r:id="rId3"/>
              </a:rPr>
              <a:t>/</a:t>
            </a:r>
            <a:endParaRPr lang="en-GB"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James </a:t>
            </a:r>
            <a:r>
              <a:rPr lang="en-GB" sz="2400" dirty="0">
                <a:latin typeface="Arial" panose="020B0604020202020204" pitchFamily="34" charset="0"/>
                <a:cs typeface="Arial" panose="020B0604020202020204" pitchFamily="34" charset="0"/>
              </a:rPr>
              <a:t>Lind Alliance: </a:t>
            </a:r>
            <a:r>
              <a:rPr lang="en-GB" sz="2400" dirty="0">
                <a:latin typeface="Arial" panose="020B0604020202020204" pitchFamily="34" charset="0"/>
                <a:cs typeface="Arial" panose="020B0604020202020204" pitchFamily="34" charset="0"/>
                <a:hlinkClick r:id="rId4"/>
              </a:rPr>
              <a:t>https://</a:t>
            </a:r>
            <a:r>
              <a:rPr lang="en-GB" sz="2400" dirty="0" smtClean="0">
                <a:latin typeface="Arial" panose="020B0604020202020204" pitchFamily="34" charset="0"/>
                <a:cs typeface="Arial" panose="020B0604020202020204" pitchFamily="34" charset="0"/>
                <a:hlinkClick r:id="rId4"/>
              </a:rPr>
              <a:t>www.jla.nihr.ac.uk/priority-setting-partnerships/adult-social-work/top-10-priorities.htm</a:t>
            </a:r>
            <a:endParaRPr lang="en-GB"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NICE guidance: </a:t>
            </a:r>
            <a:r>
              <a:rPr lang="en-GB" sz="2400" dirty="0">
                <a:latin typeface="Arial" panose="020B0604020202020204" pitchFamily="34" charset="0"/>
                <a:cs typeface="Arial" panose="020B0604020202020204" pitchFamily="34" charset="0"/>
                <a:hlinkClick r:id="rId5"/>
              </a:rPr>
              <a:t>https://</a:t>
            </a:r>
            <a:r>
              <a:rPr lang="en-GB" sz="2400" dirty="0" smtClean="0">
                <a:latin typeface="Arial" panose="020B0604020202020204" pitchFamily="34" charset="0"/>
                <a:cs typeface="Arial" panose="020B0604020202020204" pitchFamily="34" charset="0"/>
                <a:hlinkClick r:id="rId5"/>
              </a:rPr>
              <a:t>www.nice.org.uk/guidance/health-and-social-care-delivery</a:t>
            </a:r>
            <a:endParaRPr lang="en-GB"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NIHR </a:t>
            </a:r>
            <a:r>
              <a:rPr lang="en-GB" sz="2400" dirty="0">
                <a:latin typeface="Arial" panose="020B0604020202020204" pitchFamily="34" charset="0"/>
                <a:cs typeface="Arial" panose="020B0604020202020204" pitchFamily="34" charset="0"/>
              </a:rPr>
              <a:t>themed calls: </a:t>
            </a:r>
            <a:r>
              <a:rPr lang="en-GB" sz="2400" dirty="0">
                <a:latin typeface="Arial" panose="020B0604020202020204" pitchFamily="34" charset="0"/>
                <a:cs typeface="Arial" panose="020B0604020202020204" pitchFamily="34" charset="0"/>
                <a:hlinkClick r:id="rId6"/>
              </a:rPr>
              <a:t>https://</a:t>
            </a:r>
            <a:r>
              <a:rPr lang="en-GB" sz="2400" dirty="0" smtClean="0">
                <a:latin typeface="Arial" panose="020B0604020202020204" pitchFamily="34" charset="0"/>
                <a:cs typeface="Arial" panose="020B0604020202020204" pitchFamily="34" charset="0"/>
                <a:hlinkClick r:id="rId6"/>
              </a:rPr>
              <a:t>www.nihr.ac.uk/documents/themed-call-complex-health-and-care-needs-in-older-people/24074</a:t>
            </a:r>
            <a:endParaRPr lang="en-GB"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ENRICH NIHR: </a:t>
            </a:r>
            <a:r>
              <a:rPr lang="en-GB" sz="2400" dirty="0">
                <a:latin typeface="Arial" panose="020B0604020202020204" pitchFamily="34" charset="0"/>
                <a:cs typeface="Arial" panose="020B0604020202020204" pitchFamily="34" charset="0"/>
                <a:hlinkClick r:id="rId7"/>
              </a:rPr>
              <a:t>https://enrich.nihr.ac.uk</a:t>
            </a:r>
            <a:r>
              <a:rPr lang="en-GB" sz="2400" dirty="0" smtClean="0">
                <a:latin typeface="Arial" panose="020B0604020202020204" pitchFamily="34" charset="0"/>
                <a:cs typeface="Arial" panose="020B0604020202020204" pitchFamily="34" charset="0"/>
                <a:hlinkClick r:id="rId7"/>
              </a:rPr>
              <a:t>/</a:t>
            </a:r>
            <a:endParaRPr lang="en-GB"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75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06286" y="1721077"/>
            <a:ext cx="9144000" cy="2387600"/>
          </a:xfrm>
        </p:spPr>
        <p:txBody>
          <a:bodyPr>
            <a:normAutofit/>
          </a:bodyPr>
          <a:lstStyle/>
          <a:p>
            <a:r>
              <a:rPr lang="en-GB" sz="6000" b="1" dirty="0"/>
              <a:t>Public Involvement (PPI) in </a:t>
            </a:r>
            <a:r>
              <a:rPr lang="en-GB" sz="6000" b="1" dirty="0" smtClean="0"/>
              <a:t>Research</a:t>
            </a:r>
            <a:endParaRPr lang="en-GB" sz="6000" b="1" dirty="0"/>
          </a:p>
        </p:txBody>
      </p:sp>
      <p:sp>
        <p:nvSpPr>
          <p:cNvPr id="7" name="Subtitle 6"/>
          <p:cNvSpPr>
            <a:spLocks noGrp="1"/>
          </p:cNvSpPr>
          <p:nvPr>
            <p:ph type="subTitle" idx="1"/>
          </p:nvPr>
        </p:nvSpPr>
        <p:spPr>
          <a:xfrm>
            <a:off x="2819400" y="5586394"/>
            <a:ext cx="9144000" cy="1271606"/>
          </a:xfrm>
        </p:spPr>
        <p:txBody>
          <a:bodyPr>
            <a:normAutofit/>
          </a:bodyPr>
          <a:lstStyle/>
          <a:p>
            <a:pPr algn="r"/>
            <a:r>
              <a:rPr lang="en-GB" sz="3600" b="1" dirty="0" smtClean="0">
                <a:latin typeface="Lato" panose="020F0502020204030203"/>
              </a:rPr>
              <a:t>Dr Naina Patel</a:t>
            </a:r>
            <a:br>
              <a:rPr lang="en-GB" sz="3600" b="1" dirty="0" smtClean="0">
                <a:latin typeface="Lato" panose="020F0502020204030203"/>
              </a:rPr>
            </a:br>
            <a:r>
              <a:rPr lang="en-GB" sz="3600" b="1" dirty="0" smtClean="0">
                <a:latin typeface="Lato" panose="020F0502020204030203"/>
              </a:rPr>
              <a:t>PPI Lead</a:t>
            </a:r>
            <a:endParaRPr lang="en-GB" sz="3600" b="1" dirty="0">
              <a:solidFill>
                <a:srgbClr val="00B0F0"/>
              </a:solidFill>
              <a:latin typeface="Lato" panose="020F0502020204030203"/>
              <a:ea typeface="Verdana" panose="020B0604030504040204" pitchFamily="34" charset="0"/>
            </a:endParaRPr>
          </a:p>
          <a:p>
            <a:endParaRPr lang="en-GB" dirty="0"/>
          </a:p>
        </p:txBody>
      </p:sp>
    </p:spTree>
    <p:extLst>
      <p:ext uri="{BB962C8B-B14F-4D97-AF65-F5344CB8AC3E}">
        <p14:creationId xmlns:p14="http://schemas.microsoft.com/office/powerpoint/2010/main" val="4238080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695327"/>
            <a:ext cx="10515600" cy="865467"/>
          </a:xfrm>
        </p:spPr>
        <p:txBody>
          <a:bodyPr>
            <a:normAutofit/>
          </a:bodyPr>
          <a:lstStyle/>
          <a:p>
            <a:pPr algn="ctr"/>
            <a:r>
              <a:rPr lang="en-GB" sz="4400" b="1" dirty="0">
                <a:latin typeface="Arial" panose="020B0604020202020204" pitchFamily="34" charset="0"/>
                <a:cs typeface="Arial" panose="020B0604020202020204" pitchFamily="34" charset="0"/>
              </a:rPr>
              <a:t>Outline</a:t>
            </a:r>
          </a:p>
        </p:txBody>
      </p:sp>
      <p:sp>
        <p:nvSpPr>
          <p:cNvPr id="3" name="Content Placeholder 2"/>
          <p:cNvSpPr>
            <a:spLocks noGrp="1"/>
          </p:cNvSpPr>
          <p:nvPr>
            <p:ph idx="1"/>
          </p:nvPr>
        </p:nvSpPr>
        <p:spPr>
          <a:xfrm>
            <a:off x="812800" y="1865594"/>
            <a:ext cx="10515600" cy="4256453"/>
          </a:xfrm>
        </p:spPr>
        <p:txBody>
          <a:bodyPr>
            <a:normAutofit/>
          </a:bodyPr>
          <a:lstStyle/>
          <a:p>
            <a:pPr marL="0" indent="0">
              <a:buNone/>
            </a:pPr>
            <a:r>
              <a:rPr lang="en-GB" sz="3200" b="1" dirty="0">
                <a:latin typeface="Arial" panose="020B0604020202020204" pitchFamily="34" charset="0"/>
                <a:cs typeface="Arial" panose="020B0604020202020204" pitchFamily="34" charset="0"/>
              </a:rPr>
              <a:t>Part 1</a:t>
            </a:r>
            <a:r>
              <a:rPr lang="en-GB" sz="3200" dirty="0">
                <a:latin typeface="Arial" panose="020B0604020202020204" pitchFamily="34" charset="0"/>
                <a:cs typeface="Arial" panose="020B0604020202020204" pitchFamily="34" charset="0"/>
              </a:rPr>
              <a:t>: The why, who, where and when in relation to public involvement</a:t>
            </a: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b="1" dirty="0">
                <a:latin typeface="Arial" panose="020B0604020202020204" pitchFamily="34" charset="0"/>
                <a:cs typeface="Arial" panose="020B0604020202020204" pitchFamily="34" charset="0"/>
              </a:rPr>
              <a:t>Part 2</a:t>
            </a:r>
            <a:r>
              <a:rPr lang="en-GB" sz="3200" dirty="0">
                <a:latin typeface="Arial" panose="020B0604020202020204" pitchFamily="34" charset="0"/>
                <a:cs typeface="Arial" panose="020B0604020202020204" pitchFamily="34" charset="0"/>
              </a:rPr>
              <a:t>: Guidance and resources</a:t>
            </a: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b="1" dirty="0">
                <a:latin typeface="Arial" panose="020B0604020202020204" pitchFamily="34" charset="0"/>
                <a:cs typeface="Arial" panose="020B0604020202020204" pitchFamily="34" charset="0"/>
              </a:rPr>
              <a:t>Part 3</a:t>
            </a:r>
            <a:r>
              <a:rPr lang="en-GB" sz="3200" dirty="0">
                <a:latin typeface="Arial" panose="020B0604020202020204" pitchFamily="34" charset="0"/>
                <a:cs typeface="Arial" panose="020B0604020202020204" pitchFamily="34" charset="0"/>
              </a:rPr>
              <a:t>: How can the Research Design Service East Midlands assist?</a:t>
            </a:r>
          </a:p>
        </p:txBody>
      </p:sp>
    </p:spTree>
    <p:extLst>
      <p:ext uri="{BB962C8B-B14F-4D97-AF65-F5344CB8AC3E}">
        <p14:creationId xmlns:p14="http://schemas.microsoft.com/office/powerpoint/2010/main" val="167774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19629" y="2846102"/>
            <a:ext cx="9403080" cy="1133477"/>
          </a:xfrm>
        </p:spPr>
        <p:txBody>
          <a:bodyPr>
            <a:noAutofit/>
          </a:bodyPr>
          <a:lstStyle/>
          <a:p>
            <a:r>
              <a:rPr lang="en-GB" sz="4400" b="1" dirty="0">
                <a:latin typeface="Arial" panose="020B0604020202020204" pitchFamily="34" charset="0"/>
                <a:ea typeface="Verdana" panose="020B0604030504040204" pitchFamily="34" charset="0"/>
                <a:cs typeface="Arial" panose="020B0604020202020204" pitchFamily="34" charset="0"/>
              </a:rPr>
              <a:t>Part 1: The why, who, where, and when of public involvement</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911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6913" y="969912"/>
            <a:ext cx="9144001" cy="1325563"/>
          </a:xfrm>
        </p:spPr>
        <p:txBody>
          <a:bodyPr/>
          <a:lstStyle/>
          <a:p>
            <a:r>
              <a:rPr lang="en-GB" sz="4400" b="1" dirty="0">
                <a:latin typeface="Arial" panose="020B0604020202020204" pitchFamily="34" charset="0"/>
                <a:ea typeface="Verdana" panose="020B0604030504040204" pitchFamily="34" charset="0"/>
              </a:rPr>
              <a:t>Why: NIHR requirement for public involvement</a:t>
            </a:r>
          </a:p>
        </p:txBody>
      </p:sp>
      <p:sp>
        <p:nvSpPr>
          <p:cNvPr id="2" name="Rectangle 1"/>
          <p:cNvSpPr/>
          <p:nvPr/>
        </p:nvSpPr>
        <p:spPr>
          <a:xfrm>
            <a:off x="1670956" y="2164217"/>
            <a:ext cx="8675914" cy="4154984"/>
          </a:xfrm>
          <a:prstGeom prst="rect">
            <a:avLst/>
          </a:prstGeom>
        </p:spPr>
        <p:txBody>
          <a:bodyPr wrap="square">
            <a:spAutoFit/>
          </a:bodyPr>
          <a:lstStyle/>
          <a:p>
            <a:pPr marL="171450" indent="-171450">
              <a:buFont typeface="Arial" panose="020B0604020202020204" pitchFamily="34" charset="0"/>
              <a:buChar char="•"/>
            </a:pPr>
            <a:r>
              <a:rPr lang="en-GB" sz="2400" dirty="0">
                <a:latin typeface="Arial" panose="020B0604020202020204" pitchFamily="34" charset="0"/>
                <a:ea typeface="Verdana" panose="020B0604030504040204" pitchFamily="34" charset="0"/>
                <a:cs typeface="Arial" panose="020B0604020202020204" pitchFamily="34" charset="0"/>
              </a:rPr>
              <a:t>Involving patients, service users and the public in the design of the research is critical.</a:t>
            </a:r>
          </a:p>
          <a:p>
            <a:endParaRPr lang="en-GB" sz="2400" dirty="0">
              <a:solidFill>
                <a:srgbClr val="0B0C0C"/>
              </a:solidFill>
              <a:latin typeface="Arial" panose="020B0604020202020204" pitchFamily="34" charset="0"/>
              <a:ea typeface="Verdana" panose="020B0604030504040204" pitchFamily="34" charset="0"/>
              <a:cs typeface="Arial" panose="020B0604020202020204" pitchFamily="34" charset="0"/>
            </a:endParaRPr>
          </a:p>
          <a:p>
            <a:pPr marL="171450" indent="-171450">
              <a:buFont typeface="Arial" panose="020B0604020202020204" pitchFamily="34" charset="0"/>
              <a:buChar char="•"/>
            </a:pPr>
            <a:r>
              <a:rPr lang="en-GB" sz="2400" dirty="0">
                <a:solidFill>
                  <a:srgbClr val="0B0C0C"/>
                </a:solidFill>
                <a:latin typeface="Arial" panose="020B0604020202020204" pitchFamily="34" charset="0"/>
                <a:ea typeface="Verdana" panose="020B0604030504040204" pitchFamily="34" charset="0"/>
                <a:cs typeface="Arial" panose="020B0604020202020204" pitchFamily="34" charset="0"/>
              </a:rPr>
              <a:t>Public involvement must be routinely involved in the design of clinical and social care research, to ensure outcomes match their needs and studies are designed with real participants and the realities of their daily lives in mind.</a:t>
            </a:r>
          </a:p>
          <a:p>
            <a:endParaRPr lang="en-GB" sz="2400" dirty="0">
              <a:latin typeface="Arial" panose="020B0604020202020204" pitchFamily="34" charset="0"/>
              <a:ea typeface="Verdana" panose="020B0604030504040204" pitchFamily="34" charset="0"/>
              <a:cs typeface="Arial" panose="020B0604020202020204" pitchFamily="34" charset="0"/>
            </a:endParaRPr>
          </a:p>
          <a:p>
            <a:pPr marL="171450" indent="-171450">
              <a:buFont typeface="Arial" panose="020B0604020202020204" pitchFamily="34" charset="0"/>
              <a:buChar char="•"/>
            </a:pPr>
            <a:r>
              <a:rPr lang="en-GB" sz="2400" dirty="0">
                <a:latin typeface="Arial" panose="020B0604020202020204" pitchFamily="34" charset="0"/>
                <a:ea typeface="Verdana" panose="020B0604030504040204" pitchFamily="34" charset="0"/>
                <a:cs typeface="Arial" panose="020B0604020202020204" pitchFamily="34" charset="0"/>
              </a:rPr>
              <a:t>Patients, the public and service users can provide insights from their lived experience and alternative views to those of research teams or NHS staff. </a:t>
            </a:r>
          </a:p>
        </p:txBody>
      </p:sp>
      <p:sp>
        <p:nvSpPr>
          <p:cNvPr id="3" name="Rectangle 2"/>
          <p:cNvSpPr/>
          <p:nvPr/>
        </p:nvSpPr>
        <p:spPr>
          <a:xfrm>
            <a:off x="2035630" y="6187942"/>
            <a:ext cx="9916884" cy="553998"/>
          </a:xfrm>
          <a:prstGeom prst="rect">
            <a:avLst/>
          </a:prstGeom>
        </p:spPr>
        <p:txBody>
          <a:bodyPr wrap="square">
            <a:spAutoFit/>
          </a:bodyPr>
          <a:lstStyle/>
          <a:p>
            <a:r>
              <a:rPr lang="en-GB" sz="1000" dirty="0">
                <a:latin typeface="Verdana" panose="020B0604030504040204" pitchFamily="34" charset="0"/>
                <a:ea typeface="Verdana" panose="020B0604030504040204" pitchFamily="34" charset="0"/>
                <a:hlinkClick r:id="rId3"/>
              </a:rPr>
              <a:t>https://</a:t>
            </a:r>
            <a:r>
              <a:rPr lang="en-GB" sz="1000" dirty="0" smtClean="0">
                <a:latin typeface="Verdana" panose="020B0604030504040204" pitchFamily="34" charset="0"/>
                <a:ea typeface="Verdana" panose="020B0604030504040204" pitchFamily="34" charset="0"/>
                <a:hlinkClick r:id="rId3"/>
              </a:rPr>
              <a:t>www.nihr.ac.uk/documents/briefing-notes-for-researchers-public-involvement-in-nhs-health-and-social-care-research/27371</a:t>
            </a:r>
            <a:endParaRPr lang="en-GB" sz="1000" dirty="0">
              <a:latin typeface="Verdana" panose="020B0604030504040204" pitchFamily="34" charset="0"/>
              <a:ea typeface="Verdana" panose="020B0604030504040204" pitchFamily="34" charset="0"/>
            </a:endParaRPr>
          </a:p>
          <a:p>
            <a:r>
              <a:rPr lang="en-GB" sz="1000" dirty="0">
                <a:latin typeface="Verdana" panose="020B0604030504040204" pitchFamily="34" charset="0"/>
                <a:ea typeface="Verdana" panose="020B0604030504040204" pitchFamily="34" charset="0"/>
                <a:hlinkClick r:id="rId4"/>
              </a:rPr>
              <a:t>https://www.gov.uk/government/publications/the-future-of-uk-clinical-research-delivery/saving-and-improving-lives-the-future-of-uk-clinical-research-delivery</a:t>
            </a:r>
            <a:endParaRPr lang="en-GB"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86486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656" y="1082675"/>
            <a:ext cx="9144001" cy="1325563"/>
          </a:xfrm>
        </p:spPr>
        <p:txBody>
          <a:bodyPr/>
          <a:lstStyle/>
          <a:p>
            <a:r>
              <a:rPr lang="en-GB" sz="4400" b="1" dirty="0">
                <a:latin typeface="Arial" panose="020B0604020202020204" pitchFamily="34" charset="0"/>
                <a:ea typeface="Verdana" panose="020B0604030504040204" pitchFamily="34" charset="0"/>
              </a:rPr>
              <a:t>Who is the public?</a:t>
            </a:r>
            <a:endParaRPr lang="en-GB" sz="4400" dirty="0">
              <a:latin typeface="Arial" panose="020B0604020202020204" pitchFamily="34" charset="0"/>
            </a:endParaRPr>
          </a:p>
        </p:txBody>
      </p:sp>
      <p:sp>
        <p:nvSpPr>
          <p:cNvPr id="3" name="Rectangle 2"/>
          <p:cNvSpPr/>
          <p:nvPr/>
        </p:nvSpPr>
        <p:spPr>
          <a:xfrm>
            <a:off x="1883229" y="2408238"/>
            <a:ext cx="8033656" cy="3901837"/>
          </a:xfrm>
          <a:prstGeom prst="rect">
            <a:avLst/>
          </a:prstGeom>
        </p:spPr>
        <p:txBody>
          <a:bodyPr wrap="square">
            <a:spAutoFit/>
          </a:bodyPr>
          <a:lstStyle/>
          <a:p>
            <a:pPr>
              <a:lnSpc>
                <a:spcPct val="150000"/>
              </a:lnSpc>
            </a:pPr>
            <a:r>
              <a:rPr lang="en-GB" sz="2400" dirty="0">
                <a:solidFill>
                  <a:srgbClr val="000000"/>
                </a:solidFill>
                <a:latin typeface="Arial" panose="020B0604020202020204" pitchFamily="34" charset="0"/>
                <a:ea typeface="Verdana" panose="020B0604030504040204" pitchFamily="34" charset="0"/>
                <a:cs typeface="Arial" panose="020B0604020202020204" pitchFamily="34" charset="0"/>
              </a:rPr>
              <a:t>The term public involvement includes patients, potential patients, carers and people who use health and social care services as well as people from specific communities and from organisations that represent people who use services such as charities and support groups. Also included are people with lived experience of one or more health conditions, whether they’re current patients or not.</a:t>
            </a:r>
            <a:endParaRPr lang="en-GB"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69395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939" y="1387475"/>
            <a:ext cx="9144001" cy="1325563"/>
          </a:xfrm>
        </p:spPr>
        <p:txBody>
          <a:bodyPr/>
          <a:lstStyle/>
          <a:p>
            <a:r>
              <a:rPr lang="en-GB" sz="4400" b="1" dirty="0">
                <a:latin typeface="Arial" panose="020B0604020202020204" pitchFamily="34" charset="0"/>
                <a:ea typeface="Verdana" panose="020B0604030504040204" pitchFamily="34" charset="0"/>
              </a:rPr>
              <a:t>Equality, diversity and inclusion (1)</a:t>
            </a:r>
            <a:endParaRPr lang="en-GB" sz="4400" dirty="0">
              <a:latin typeface="Arial" panose="020B0604020202020204" pitchFamily="34" charset="0"/>
            </a:endParaRPr>
          </a:p>
        </p:txBody>
      </p:sp>
      <p:sp>
        <p:nvSpPr>
          <p:cNvPr id="4" name="Rectangle 3"/>
          <p:cNvSpPr/>
          <p:nvPr/>
        </p:nvSpPr>
        <p:spPr>
          <a:xfrm>
            <a:off x="2809240" y="2484438"/>
            <a:ext cx="6096000" cy="4209999"/>
          </a:xfrm>
          <a:prstGeom prst="rect">
            <a:avLst/>
          </a:prstGeom>
        </p:spPr>
        <p:txBody>
          <a:bodyPr>
            <a:spAutoFit/>
          </a:bodyPr>
          <a:lstStyle/>
          <a:p>
            <a:pPr>
              <a:lnSpc>
                <a:spcPct val="150000"/>
              </a:lnSpc>
            </a:pPr>
            <a:r>
              <a:rPr lang="en-GB" sz="2800" dirty="0">
                <a:latin typeface="Arial" panose="020B0604020202020204" pitchFamily="34" charset="0"/>
                <a:ea typeface="Verdana" panose="020B0604030504040204" pitchFamily="34" charset="0"/>
                <a:cs typeface="Arial" panose="020B0604020202020204" pitchFamily="34" charset="0"/>
              </a:rPr>
              <a:t>“A diverse and inclusive public involvement community is essential if research is to be relevant to population needs and provides better health outcomes for all.” (Going the Extra Mile, NIHR 2015)</a:t>
            </a:r>
          </a:p>
          <a:p>
            <a:pPr>
              <a:lnSpc>
                <a:spcPct val="150000"/>
              </a:lnSpc>
            </a:pPr>
            <a:endParaRPr lang="en-GB"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01323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699" y="1082675"/>
            <a:ext cx="9144001" cy="1325563"/>
          </a:xfrm>
        </p:spPr>
        <p:txBody>
          <a:bodyPr/>
          <a:lstStyle/>
          <a:p>
            <a:r>
              <a:rPr lang="en-GB" sz="4400" b="1" dirty="0">
                <a:latin typeface="Arial" panose="020B0604020202020204" pitchFamily="34" charset="0"/>
                <a:ea typeface="Verdana" panose="020B0604030504040204" pitchFamily="34" charset="0"/>
              </a:rPr>
              <a:t>Equality, diversity and inclusion (2)</a:t>
            </a:r>
            <a:endParaRPr lang="en-GB" sz="4400" dirty="0">
              <a:latin typeface="Arial" panose="020B0604020202020204" pitchFamily="34" charset="0"/>
            </a:endParaRPr>
          </a:p>
        </p:txBody>
      </p:sp>
      <p:sp>
        <p:nvSpPr>
          <p:cNvPr id="3" name="Rectangle 2"/>
          <p:cNvSpPr/>
          <p:nvPr/>
        </p:nvSpPr>
        <p:spPr>
          <a:xfrm>
            <a:off x="1638300" y="2408238"/>
            <a:ext cx="9511937" cy="4154984"/>
          </a:xfrm>
          <a:prstGeom prst="rect">
            <a:avLst/>
          </a:prstGeom>
        </p:spPr>
        <p:txBody>
          <a:bodyPr wrap="square">
            <a:spAutoFit/>
          </a:bodyPr>
          <a:lstStyle/>
          <a:p>
            <a:r>
              <a:rPr lang="en-US" sz="2200" b="1" dirty="0">
                <a:latin typeface="Arial" panose="020B0604020202020204" pitchFamily="34" charset="0"/>
                <a:ea typeface="Verdana" panose="020B0604030504040204" pitchFamily="34" charset="0"/>
                <a:cs typeface="Arial" panose="020B0604020202020204" pitchFamily="34" charset="0"/>
              </a:rPr>
              <a:t>Equality vs. equity:</a:t>
            </a:r>
          </a:p>
          <a:p>
            <a:pPr lvl="1"/>
            <a:r>
              <a:rPr lang="en-US" sz="2200" dirty="0">
                <a:latin typeface="Arial" panose="020B0604020202020204" pitchFamily="34" charset="0"/>
                <a:ea typeface="Verdana" panose="020B0604030504040204" pitchFamily="34" charset="0"/>
                <a:cs typeface="Arial" panose="020B0604020202020204" pitchFamily="34" charset="0"/>
              </a:rPr>
              <a:t>“</a:t>
            </a:r>
            <a:r>
              <a:rPr lang="en-GB" sz="2200" dirty="0">
                <a:latin typeface="Arial" panose="020B0604020202020204" pitchFamily="34" charset="0"/>
                <a:ea typeface="Verdana" panose="020B0604030504040204" pitchFamily="34" charset="0"/>
                <a:cs typeface="Arial" panose="020B0604020202020204" pitchFamily="34" charset="0"/>
              </a:rPr>
              <a:t>Equity is not about treating everyone the same; it is about ensuring that access to opportunities are available to all by taking account of people’s differing needs and capabilities” (</a:t>
            </a:r>
            <a:r>
              <a:rPr lang="en-GB" sz="2200" dirty="0">
                <a:latin typeface="Arial" panose="020B0604020202020204" pitchFamily="34" charset="0"/>
                <a:ea typeface="Verdana" panose="020B0604030504040204" pitchFamily="34" charset="0"/>
                <a:cs typeface="Arial" panose="020B0604020202020204" pitchFamily="34" charset="0"/>
                <a:hlinkClick r:id="rId3"/>
              </a:rPr>
              <a:t>Humber Teaching NHS Foundation Trust, no date</a:t>
            </a:r>
            <a:r>
              <a:rPr lang="en-GB" sz="2200" dirty="0">
                <a:latin typeface="Arial" panose="020B0604020202020204" pitchFamily="34" charset="0"/>
                <a:ea typeface="Verdana" panose="020B0604030504040204" pitchFamily="34" charset="0"/>
                <a:cs typeface="Arial" panose="020B0604020202020204" pitchFamily="34" charset="0"/>
              </a:rPr>
              <a:t>)</a:t>
            </a:r>
            <a:endParaRPr lang="en-US" sz="2200" b="1" dirty="0">
              <a:latin typeface="Arial" panose="020B0604020202020204" pitchFamily="34" charset="0"/>
              <a:ea typeface="Verdana" panose="020B0604030504040204" pitchFamily="34" charset="0"/>
              <a:cs typeface="Arial" panose="020B0604020202020204" pitchFamily="34" charset="0"/>
            </a:endParaRPr>
          </a:p>
          <a:p>
            <a:r>
              <a:rPr lang="en-US" sz="2200" b="1" dirty="0">
                <a:latin typeface="Arial" panose="020B0604020202020204" pitchFamily="34" charset="0"/>
                <a:ea typeface="Verdana" panose="020B0604030504040204" pitchFamily="34" charset="0"/>
                <a:cs typeface="Arial" panose="020B0604020202020204" pitchFamily="34" charset="0"/>
              </a:rPr>
              <a:t>Diversity:</a:t>
            </a:r>
            <a:r>
              <a:rPr lang="en-US" sz="2200" dirty="0">
                <a:latin typeface="Arial" panose="020B0604020202020204" pitchFamily="34" charset="0"/>
                <a:ea typeface="Verdana" panose="020B0604030504040204" pitchFamily="34" charset="0"/>
                <a:cs typeface="Arial" panose="020B0604020202020204" pitchFamily="34" charset="0"/>
              </a:rPr>
              <a:t> </a:t>
            </a:r>
          </a:p>
          <a:p>
            <a:pPr lvl="1"/>
            <a:r>
              <a:rPr lang="en-US" sz="2200" dirty="0">
                <a:latin typeface="Arial" panose="020B0604020202020204" pitchFamily="34" charset="0"/>
                <a:ea typeface="Verdana" panose="020B0604030504040204" pitchFamily="34" charset="0"/>
                <a:cs typeface="Arial" panose="020B0604020202020204" pitchFamily="34" charset="0"/>
              </a:rPr>
              <a:t>“</a:t>
            </a:r>
            <a:r>
              <a:rPr lang="en-GB" sz="2200" dirty="0">
                <a:latin typeface="Arial" panose="020B0604020202020204" pitchFamily="34" charset="0"/>
                <a:ea typeface="Verdana" panose="020B0604030504040204" pitchFamily="34" charset="0"/>
                <a:cs typeface="Arial" panose="020B0604020202020204" pitchFamily="34" charset="0"/>
              </a:rPr>
              <a:t>respecting and valuing all forms of difference in individuals” (</a:t>
            </a:r>
            <a:r>
              <a:rPr lang="en-GB" sz="2200" dirty="0">
                <a:latin typeface="Arial" panose="020B0604020202020204" pitchFamily="34" charset="0"/>
                <a:ea typeface="Verdana" panose="020B0604030504040204" pitchFamily="34" charset="0"/>
                <a:cs typeface="Arial" panose="020B0604020202020204" pitchFamily="34" charset="0"/>
                <a:hlinkClick r:id="rId4"/>
              </a:rPr>
              <a:t>INVOLVE 2012</a:t>
            </a:r>
            <a:r>
              <a:rPr lang="en-GB" sz="2200" dirty="0">
                <a:latin typeface="Arial" panose="020B0604020202020204" pitchFamily="34" charset="0"/>
                <a:ea typeface="Verdana" panose="020B0604030504040204" pitchFamily="34" charset="0"/>
                <a:cs typeface="Arial" panose="020B0604020202020204" pitchFamily="34" charset="0"/>
              </a:rPr>
              <a:t>)</a:t>
            </a:r>
            <a:endParaRPr lang="en-US" sz="2200" dirty="0">
              <a:latin typeface="Arial" panose="020B0604020202020204" pitchFamily="34" charset="0"/>
              <a:ea typeface="Verdana" panose="020B0604030504040204" pitchFamily="34" charset="0"/>
              <a:cs typeface="Arial" panose="020B0604020202020204" pitchFamily="34" charset="0"/>
            </a:endParaRPr>
          </a:p>
          <a:p>
            <a:r>
              <a:rPr lang="en-US" sz="2200" b="1" dirty="0">
                <a:latin typeface="Arial" panose="020B0604020202020204" pitchFamily="34" charset="0"/>
                <a:ea typeface="Verdana" panose="020B0604030504040204" pitchFamily="34" charset="0"/>
                <a:cs typeface="Arial" panose="020B0604020202020204" pitchFamily="34" charset="0"/>
              </a:rPr>
              <a:t>Inclusion:</a:t>
            </a:r>
            <a:r>
              <a:rPr lang="en-US" sz="2200" dirty="0">
                <a:latin typeface="Arial" panose="020B0604020202020204" pitchFamily="34" charset="0"/>
                <a:ea typeface="Verdana" panose="020B0604030504040204" pitchFamily="34" charset="0"/>
                <a:cs typeface="Arial" panose="020B0604020202020204" pitchFamily="34" charset="0"/>
              </a:rPr>
              <a:t> </a:t>
            </a:r>
          </a:p>
          <a:p>
            <a:pPr lvl="1"/>
            <a:r>
              <a:rPr lang="en-US" sz="2200" dirty="0">
                <a:latin typeface="Arial" panose="020B0604020202020204" pitchFamily="34" charset="0"/>
                <a:ea typeface="Verdana" panose="020B0604030504040204" pitchFamily="34" charset="0"/>
                <a:cs typeface="Arial" panose="020B0604020202020204" pitchFamily="34" charset="0"/>
              </a:rPr>
              <a:t>“</a:t>
            </a:r>
            <a:r>
              <a:rPr lang="en-GB" sz="2200" dirty="0">
                <a:latin typeface="Arial" panose="020B0604020202020204" pitchFamily="34" charset="0"/>
                <a:ea typeface="Verdana" panose="020B0604030504040204" pitchFamily="34" charset="0"/>
                <a:cs typeface="Arial" panose="020B0604020202020204" pitchFamily="34" charset="0"/>
              </a:rPr>
              <a:t>positively striving to meet the needs of different people and taking deliberate action to create environments where everyone feels respected and able to achieve their full potential” (</a:t>
            </a:r>
            <a:r>
              <a:rPr lang="en-GB" sz="2200" dirty="0">
                <a:latin typeface="Arial" panose="020B0604020202020204" pitchFamily="34" charset="0"/>
                <a:ea typeface="Verdana" panose="020B0604030504040204" pitchFamily="34" charset="0"/>
                <a:cs typeface="Arial" panose="020B0604020202020204" pitchFamily="34" charset="0"/>
                <a:hlinkClick r:id="rId4"/>
              </a:rPr>
              <a:t>INVOLVE 2012</a:t>
            </a:r>
            <a:r>
              <a:rPr lang="en-GB" sz="2200" dirty="0">
                <a:latin typeface="Arial" panose="020B0604020202020204" pitchFamily="34" charset="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429386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with low confidence">
            <a:extLst>
              <a:ext uri="{FF2B5EF4-FFF2-40B4-BE49-F238E27FC236}">
                <a16:creationId xmlns:a16="http://schemas.microsoft.com/office/drawing/2014/main" id="{D64B1073-8134-1246-A7C2-5ED391D71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049" y="914400"/>
            <a:ext cx="4456253" cy="2986268"/>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80038BC-E81E-E447-A4A2-4F2DD7423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49" y="3900668"/>
            <a:ext cx="4456253" cy="2957331"/>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3DD7534F-6716-5448-9392-A01C1B902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4302" y="914400"/>
            <a:ext cx="4704098" cy="2986268"/>
          </a:xfrm>
          <a:prstGeom prst="rect">
            <a:avLst/>
          </a:prstGeom>
        </p:spPr>
      </p:pic>
      <p:pic>
        <p:nvPicPr>
          <p:cNvPr id="6" name="Picture 5" descr="Graphical user interface, text, application, chat or text message&#10;&#10;Description automatically generated">
            <a:extLst>
              <a:ext uri="{FF2B5EF4-FFF2-40B4-BE49-F238E27FC236}">
                <a16:creationId xmlns:a16="http://schemas.microsoft.com/office/drawing/2014/main" id="{ADF2701B-7E40-D34B-8C46-8E8D0C01AE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4302" y="3900668"/>
            <a:ext cx="4704098" cy="2957332"/>
          </a:xfrm>
          <a:prstGeom prst="rect">
            <a:avLst/>
          </a:prstGeom>
        </p:spPr>
      </p:pic>
    </p:spTree>
    <p:extLst>
      <p:ext uri="{BB962C8B-B14F-4D97-AF65-F5344CB8AC3E}">
        <p14:creationId xmlns:p14="http://schemas.microsoft.com/office/powerpoint/2010/main" val="1049299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71754" y="5277925"/>
            <a:ext cx="9144000" cy="1298643"/>
          </a:xfrm>
        </p:spPr>
        <p:txBody>
          <a:bodyPr>
            <a:normAutofit/>
          </a:bodyPr>
          <a:lstStyle/>
          <a:p>
            <a:pPr algn="r"/>
            <a:r>
              <a:rPr lang="en-GB" sz="3600" b="1" dirty="0" smtClean="0"/>
              <a:t> Dr Shaun Barber</a:t>
            </a:r>
          </a:p>
          <a:p>
            <a:pPr algn="r"/>
            <a:r>
              <a:rPr lang="en-GB" sz="3600" b="1" dirty="0" smtClean="0"/>
              <a:t>Quantitative Adviser RDS East Midlands</a:t>
            </a:r>
            <a:endParaRPr lang="en-GB" sz="3600" b="1" dirty="0">
              <a:latin typeface="Arial" panose="020B0604020202020204" pitchFamily="34" charset="0"/>
              <a:cs typeface="Arial" panose="020B0604020202020204" pitchFamily="34" charset="0"/>
            </a:endParaRPr>
          </a:p>
        </p:txBody>
      </p:sp>
      <p:sp>
        <p:nvSpPr>
          <p:cNvPr id="4" name="Rectangle 12"/>
          <p:cNvSpPr txBox="1">
            <a:spLocks noChangeArrowheads="1"/>
          </p:cNvSpPr>
          <p:nvPr/>
        </p:nvSpPr>
        <p:spPr>
          <a:xfrm>
            <a:off x="519944" y="2079609"/>
            <a:ext cx="10363200" cy="1795008"/>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GB" sz="6000" b="1" dirty="0" smtClean="0">
                <a:latin typeface="Lato" panose="020F0502020204030203"/>
              </a:rPr>
              <a:t>Building a good research question and team</a:t>
            </a:r>
            <a:endParaRPr lang="en-GB" sz="6000" b="1" dirty="0">
              <a:latin typeface="Lato" panose="020F0502020204030203"/>
            </a:endParaRPr>
          </a:p>
        </p:txBody>
      </p:sp>
    </p:spTree>
    <p:extLst>
      <p:ext uri="{BB962C8B-B14F-4D97-AF65-F5344CB8AC3E}">
        <p14:creationId xmlns:p14="http://schemas.microsoft.com/office/powerpoint/2010/main" val="3243479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600" y="1247308"/>
            <a:ext cx="9144001" cy="1325563"/>
          </a:xfrm>
        </p:spPr>
        <p:txBody>
          <a:bodyPr/>
          <a:lstStyle/>
          <a:p>
            <a:r>
              <a:rPr lang="en-GB" sz="4400" b="1" dirty="0">
                <a:latin typeface="Arial" panose="020B0604020202020204" pitchFamily="34" charset="0"/>
                <a:ea typeface="Verdana" panose="020B0604030504040204" pitchFamily="34" charset="0"/>
              </a:rPr>
              <a:t>EDI in public involvement and research</a:t>
            </a:r>
            <a:r>
              <a:rPr lang="en-GB" b="1" dirty="0">
                <a:latin typeface="Verdana" panose="020B0604030504040204" pitchFamily="34" charset="0"/>
                <a:ea typeface="Verdana" panose="020B0604030504040204" pitchFamily="34" charset="0"/>
              </a:rPr>
              <a:t/>
            </a:r>
            <a:br>
              <a:rPr lang="en-GB" b="1" dirty="0">
                <a:latin typeface="Verdana" panose="020B0604030504040204" pitchFamily="34" charset="0"/>
                <a:ea typeface="Verdana" panose="020B0604030504040204" pitchFamily="34" charset="0"/>
              </a:rPr>
            </a:br>
            <a:endParaRPr lang="en-GB" dirty="0"/>
          </a:p>
        </p:txBody>
      </p:sp>
      <p:pic>
        <p:nvPicPr>
          <p:cNvPr id="4" name="Picture 3"/>
          <p:cNvPicPr>
            <a:picLocks noChangeAspect="1"/>
          </p:cNvPicPr>
          <p:nvPr/>
        </p:nvPicPr>
        <p:blipFill>
          <a:blip r:embed="rId2"/>
          <a:stretch>
            <a:fillRect/>
          </a:stretch>
        </p:blipFill>
        <p:spPr>
          <a:xfrm>
            <a:off x="1829780" y="2572871"/>
            <a:ext cx="4024821" cy="3747247"/>
          </a:xfrm>
          <a:prstGeom prst="rect">
            <a:avLst/>
          </a:prstGeom>
        </p:spPr>
      </p:pic>
      <p:sp>
        <p:nvSpPr>
          <p:cNvPr id="5" name="Rectangle 4"/>
          <p:cNvSpPr/>
          <p:nvPr/>
        </p:nvSpPr>
        <p:spPr>
          <a:xfrm>
            <a:off x="6108806" y="3158059"/>
            <a:ext cx="5903901" cy="358437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200" dirty="0">
                <a:latin typeface="Arial" panose="020B0604020202020204" pitchFamily="34" charset="0"/>
                <a:ea typeface="Verdana" panose="020B0604030504040204" pitchFamily="34" charset="0"/>
                <a:cs typeface="Arial" panose="020B0604020202020204" pitchFamily="34" charset="0"/>
              </a:rPr>
              <a:t>Social class</a:t>
            </a:r>
          </a:p>
          <a:p>
            <a:pPr marL="285750" indent="-285750">
              <a:lnSpc>
                <a:spcPct val="150000"/>
              </a:lnSpc>
              <a:buFont typeface="Arial" panose="020B0604020202020204" pitchFamily="34" charset="0"/>
              <a:buChar char="•"/>
            </a:pPr>
            <a:r>
              <a:rPr lang="en-US" sz="2200" dirty="0">
                <a:latin typeface="Arial" panose="020B0604020202020204" pitchFamily="34" charset="0"/>
                <a:ea typeface="Verdana" panose="020B0604030504040204" pitchFamily="34" charset="0"/>
                <a:cs typeface="Arial" panose="020B0604020202020204" pitchFamily="34" charset="0"/>
              </a:rPr>
              <a:t>Caring responsibilities</a:t>
            </a:r>
          </a:p>
          <a:p>
            <a:pPr marL="285750" indent="-285750">
              <a:lnSpc>
                <a:spcPct val="150000"/>
              </a:lnSpc>
              <a:buFont typeface="Arial" panose="020B0604020202020204" pitchFamily="34" charset="0"/>
              <a:buChar char="•"/>
            </a:pPr>
            <a:r>
              <a:rPr lang="en-US" sz="2200" dirty="0">
                <a:latin typeface="Arial" panose="020B0604020202020204" pitchFamily="34" charset="0"/>
                <a:ea typeface="Verdana" panose="020B0604030504040204" pitchFamily="34" charset="0"/>
                <a:cs typeface="Arial" panose="020B0604020202020204" pitchFamily="34" charset="0"/>
              </a:rPr>
              <a:t>Neurodiversity</a:t>
            </a:r>
          </a:p>
          <a:p>
            <a:pPr marL="285750" indent="-285750">
              <a:lnSpc>
                <a:spcPct val="150000"/>
              </a:lnSpc>
              <a:buFont typeface="Arial" panose="020B0604020202020204" pitchFamily="34" charset="0"/>
              <a:buChar char="•"/>
            </a:pPr>
            <a:r>
              <a:rPr lang="en-US" sz="2200" dirty="0">
                <a:latin typeface="Arial" panose="020B0604020202020204" pitchFamily="34" charset="0"/>
                <a:ea typeface="Verdana" panose="020B0604030504040204" pitchFamily="34" charset="0"/>
                <a:cs typeface="Arial" panose="020B0604020202020204" pitchFamily="34" charset="0"/>
              </a:rPr>
              <a:t>Literacy </a:t>
            </a:r>
          </a:p>
          <a:p>
            <a:pPr marL="285750" indent="-285750">
              <a:lnSpc>
                <a:spcPct val="150000"/>
              </a:lnSpc>
              <a:buFont typeface="Arial" panose="020B0604020202020204" pitchFamily="34" charset="0"/>
              <a:buChar char="•"/>
            </a:pPr>
            <a:r>
              <a:rPr lang="en-US" sz="2200" dirty="0">
                <a:latin typeface="Arial" panose="020B0604020202020204" pitchFamily="34" charset="0"/>
                <a:ea typeface="Verdana" panose="020B0604030504040204" pitchFamily="34" charset="0"/>
                <a:cs typeface="Arial" panose="020B0604020202020204" pitchFamily="34" charset="0"/>
              </a:rPr>
              <a:t>Disadvantaged populations e.g. prisoners, homeless people</a:t>
            </a:r>
          </a:p>
          <a:p>
            <a:pPr marL="285750" indent="-285750">
              <a:lnSpc>
                <a:spcPct val="150000"/>
              </a:lnSpc>
              <a:buFont typeface="Arial" panose="020B0604020202020204" pitchFamily="34" charset="0"/>
              <a:buChar char="•"/>
            </a:pPr>
            <a:r>
              <a:rPr lang="en-US" sz="2200" dirty="0">
                <a:latin typeface="Arial" panose="020B0604020202020204" pitchFamily="34" charset="0"/>
                <a:ea typeface="Verdana" panose="020B0604030504040204" pitchFamily="34" charset="0"/>
                <a:cs typeface="Arial" panose="020B0604020202020204" pitchFamily="34" charset="0"/>
              </a:rPr>
              <a:t>Geography </a:t>
            </a:r>
          </a:p>
        </p:txBody>
      </p:sp>
      <p:sp>
        <p:nvSpPr>
          <p:cNvPr id="6" name="Rectangle 5"/>
          <p:cNvSpPr/>
          <p:nvPr/>
        </p:nvSpPr>
        <p:spPr>
          <a:xfrm>
            <a:off x="6028400" y="2791505"/>
            <a:ext cx="2202847" cy="461665"/>
          </a:xfrm>
          <a:prstGeom prst="rect">
            <a:avLst/>
          </a:prstGeom>
        </p:spPr>
        <p:txBody>
          <a:bodyPr wrap="none">
            <a:spAutoFit/>
          </a:bodyPr>
          <a:lstStyle/>
          <a:p>
            <a:r>
              <a:rPr lang="en-US" sz="2400" b="1" dirty="0">
                <a:latin typeface="Arial" panose="020B0604020202020204" pitchFamily="34" charset="0"/>
                <a:ea typeface="Verdana" panose="020B0604030504040204" pitchFamily="34" charset="0"/>
                <a:cs typeface="Arial" panose="020B0604020202020204" pitchFamily="34" charset="0"/>
              </a:rPr>
              <a:t>And beyond</a:t>
            </a:r>
            <a:r>
              <a:rPr lang="en-US" b="1" dirty="0">
                <a:latin typeface="Verdana" panose="020B0604030504040204" pitchFamily="34" charset="0"/>
                <a:ea typeface="Verdana" panose="020B0604030504040204" pitchFamily="34" charset="0"/>
              </a:rPr>
              <a:t>…</a:t>
            </a:r>
            <a:endParaRPr lang="en-GB" dirty="0"/>
          </a:p>
        </p:txBody>
      </p:sp>
    </p:spTree>
    <p:extLst>
      <p:ext uri="{BB962C8B-B14F-4D97-AF65-F5344CB8AC3E}">
        <p14:creationId xmlns:p14="http://schemas.microsoft.com/office/powerpoint/2010/main" val="1366269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554" y="970283"/>
            <a:ext cx="9144001" cy="1325563"/>
          </a:xfrm>
        </p:spPr>
        <p:txBody>
          <a:bodyPr/>
          <a:lstStyle/>
          <a:p>
            <a:r>
              <a:rPr lang="en-GB" sz="4400" b="1" dirty="0">
                <a:latin typeface="Arial" panose="020B0604020202020204" pitchFamily="34" charset="0"/>
                <a:ea typeface="Verdana" panose="020B0604030504040204" pitchFamily="34" charset="0"/>
              </a:rPr>
              <a:t>Where is public involvement positioned in research?</a:t>
            </a:r>
            <a:endParaRPr lang="en-GB" sz="4400" dirty="0">
              <a:latin typeface="Arial" panose="020B0604020202020204" pitchFamily="34" charset="0"/>
            </a:endParaRPr>
          </a:p>
        </p:txBody>
      </p:sp>
      <p:sp>
        <p:nvSpPr>
          <p:cNvPr id="3" name="Rectangle 2"/>
          <p:cNvSpPr/>
          <p:nvPr/>
        </p:nvSpPr>
        <p:spPr>
          <a:xfrm>
            <a:off x="435547" y="2601294"/>
            <a:ext cx="10638692" cy="430887"/>
          </a:xfrm>
          <a:prstGeom prst="rect">
            <a:avLst/>
          </a:prstGeom>
        </p:spPr>
        <p:txBody>
          <a:bodyPr wrap="square">
            <a:spAutoFit/>
          </a:bodyPr>
          <a:lstStyle/>
          <a:p>
            <a:r>
              <a:rPr lang="en-GB" dirty="0"/>
              <a:t> </a:t>
            </a:r>
            <a:r>
              <a:rPr lang="en-GB" sz="2200" dirty="0">
                <a:latin typeface="Arial" panose="020B0604020202020204" pitchFamily="34" charset="0"/>
                <a:ea typeface="Verdana" panose="020B0604030504040204" pitchFamily="34" charset="0"/>
                <a:cs typeface="Arial" panose="020B0604020202020204" pitchFamily="34" charset="0"/>
              </a:rPr>
              <a:t>PPI Advisory Group with the Research </a:t>
            </a:r>
            <a:r>
              <a:rPr lang="en-GB" sz="2200" dirty="0" smtClean="0">
                <a:latin typeface="Arial" panose="020B0604020202020204" pitchFamily="34" charset="0"/>
                <a:ea typeface="Verdana" panose="020B0604030504040204" pitchFamily="34" charset="0"/>
                <a:cs typeface="Arial" panose="020B0604020202020204" pitchFamily="34" charset="0"/>
              </a:rPr>
              <a:t>Team</a:t>
            </a:r>
            <a:r>
              <a:rPr lang="en-GB" sz="2200" dirty="0">
                <a:latin typeface="Arial" panose="020B0604020202020204" pitchFamily="34" charset="0"/>
                <a:ea typeface="Verdana" panose="020B0604030504040204" pitchFamily="34" charset="0"/>
                <a:cs typeface="Arial" panose="020B0604020202020204" pitchFamily="34" charset="0"/>
              </a:rPr>
              <a:t> </a:t>
            </a:r>
            <a:r>
              <a:rPr lang="en-GB" sz="2200" dirty="0" smtClean="0">
                <a:latin typeface="Arial" panose="020B0604020202020204" pitchFamily="34" charset="0"/>
                <a:ea typeface="Verdana" panose="020B0604030504040204" pitchFamily="34" charset="0"/>
                <a:cs typeface="Arial" panose="020B0604020202020204" pitchFamily="34" charset="0"/>
              </a:rPr>
              <a:t>                  </a:t>
            </a:r>
            <a:r>
              <a:rPr lang="en-GB" sz="2200" dirty="0">
                <a:latin typeface="Arial" panose="020B0604020202020204" pitchFamily="34" charset="0"/>
                <a:ea typeface="Verdana" panose="020B0604030504040204" pitchFamily="34" charset="0"/>
                <a:cs typeface="Arial" panose="020B0604020202020204" pitchFamily="34" charset="0"/>
              </a:rPr>
              <a:t>Research</a:t>
            </a:r>
            <a:endParaRPr lang="en-GB" sz="2200" dirty="0">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E9E44FF-54A6-4ED6-8CC1-5A49CFEDF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024" y="3164701"/>
            <a:ext cx="3093640" cy="2505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Future of Wearable Medical Devices | Tower Fasteners">
            <a:extLst>
              <a:ext uri="{FF2B5EF4-FFF2-40B4-BE49-F238E27FC236}">
                <a16:creationId xmlns:a16="http://schemas.microsoft.com/office/drawing/2014/main" id="{C2EAF7B3-6DBF-4F35-BC7D-742F476CB7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4362" y="3161669"/>
            <a:ext cx="2251364" cy="1039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ow Artificial Intelligence is Transforming the Healthcare Sector">
            <a:extLst>
              <a:ext uri="{FF2B5EF4-FFF2-40B4-BE49-F238E27FC236}">
                <a16:creationId xmlns:a16="http://schemas.microsoft.com/office/drawing/2014/main" id="{F0776608-7C23-41F0-A8BD-1D89AA093AF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187"/>
          <a:stretch/>
        </p:blipFill>
        <p:spPr bwMode="auto">
          <a:xfrm>
            <a:off x="7054362" y="4369313"/>
            <a:ext cx="2251364" cy="130825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5995555" y="3068076"/>
            <a:ext cx="0" cy="26024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68925" y="6137332"/>
            <a:ext cx="6096000" cy="553998"/>
          </a:xfrm>
          <a:prstGeom prst="rect">
            <a:avLst/>
          </a:prstGeom>
        </p:spPr>
        <p:txBody>
          <a:bodyPr>
            <a:spAutoFit/>
          </a:bodyPr>
          <a:lstStyle/>
          <a:p>
            <a:pPr marL="257175" indent="-257175">
              <a:buFont typeface="+mj-lt"/>
              <a:buAutoNum type="arabicPeriod"/>
            </a:pPr>
            <a:r>
              <a:rPr lang="en-GB" sz="1000" dirty="0">
                <a:hlinkClick r:id="rId5"/>
              </a:rPr>
              <a:t>https://oxfordbrc.nihr.ac.uk/ppi/</a:t>
            </a:r>
            <a:endParaRPr lang="en-GB" sz="1000" dirty="0"/>
          </a:p>
          <a:p>
            <a:pPr marL="257175" indent="-257175">
              <a:buFont typeface="+mj-lt"/>
              <a:buAutoNum type="arabicPeriod"/>
            </a:pPr>
            <a:r>
              <a:rPr lang="en-GB" sz="1000" dirty="0">
                <a:hlinkClick r:id="rId6"/>
              </a:rPr>
              <a:t>https://www.towerfast.com/press-room/the-future-of-wearable-medical-devices</a:t>
            </a:r>
            <a:endParaRPr lang="en-GB" sz="1000" dirty="0"/>
          </a:p>
          <a:p>
            <a:pPr marL="257175" indent="-257175">
              <a:buFont typeface="+mj-lt"/>
              <a:buAutoNum type="arabicPeriod"/>
            </a:pPr>
            <a:r>
              <a:rPr lang="en-GB" sz="1000" dirty="0">
                <a:hlinkClick r:id="rId7"/>
              </a:rPr>
              <a:t>https://www.einfochips.com/blog/how-artificial-intelligence-is-transforming-the-healthcare-sector/</a:t>
            </a:r>
            <a:endParaRPr lang="en-GB" sz="1000" dirty="0"/>
          </a:p>
        </p:txBody>
      </p:sp>
    </p:spTree>
    <p:extLst>
      <p:ext uri="{BB962C8B-B14F-4D97-AF65-F5344CB8AC3E}">
        <p14:creationId xmlns:p14="http://schemas.microsoft.com/office/powerpoint/2010/main" val="1216190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96" y="1223244"/>
            <a:ext cx="9144001" cy="1325563"/>
          </a:xfrm>
        </p:spPr>
        <p:txBody>
          <a:bodyPr/>
          <a:lstStyle/>
          <a:p>
            <a:r>
              <a:rPr lang="en-GB" sz="4400" b="1" dirty="0">
                <a:latin typeface="Arial" panose="020B0604020202020204" pitchFamily="34" charset="0"/>
                <a:ea typeface="Verdana" panose="020B0604030504040204" pitchFamily="34" charset="0"/>
              </a:rPr>
              <a:t>When do patients, public and service users get involved? </a:t>
            </a:r>
            <a:br>
              <a:rPr lang="en-GB" sz="4400" b="1" dirty="0">
                <a:latin typeface="Arial" panose="020B0604020202020204" pitchFamily="34" charset="0"/>
                <a:ea typeface="Verdana" panose="020B0604030504040204" pitchFamily="34" charset="0"/>
              </a:rPr>
            </a:br>
            <a:endParaRPr lang="en-GB" sz="4400" dirty="0">
              <a:latin typeface="Arial" panose="020B0604020202020204" pitchFamily="34" charset="0"/>
            </a:endParaRPr>
          </a:p>
        </p:txBody>
      </p:sp>
      <p:grpSp>
        <p:nvGrpSpPr>
          <p:cNvPr id="3" name="Group 2"/>
          <p:cNvGrpSpPr/>
          <p:nvPr/>
        </p:nvGrpSpPr>
        <p:grpSpPr>
          <a:xfrm>
            <a:off x="5921066" y="2333831"/>
            <a:ext cx="4633063" cy="4383492"/>
            <a:chOff x="0" y="0"/>
            <a:chExt cx="4248000" cy="4292752"/>
          </a:xfrm>
        </p:grpSpPr>
        <p:sp>
          <p:nvSpPr>
            <p:cNvPr id="4" name="Oval 3"/>
            <p:cNvSpPr>
              <a:spLocks noChangeAspect="1"/>
            </p:cNvSpPr>
            <p:nvPr/>
          </p:nvSpPr>
          <p:spPr>
            <a:xfrm>
              <a:off x="0" y="44752"/>
              <a:ext cx="4248000" cy="42480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a:p>
          </p:txBody>
        </p:sp>
        <p:sp>
          <p:nvSpPr>
            <p:cNvPr id="5" name="Freeform 4"/>
            <p:cNvSpPr/>
            <p:nvPr/>
          </p:nvSpPr>
          <p:spPr>
            <a:xfrm>
              <a:off x="1490701" y="0"/>
              <a:ext cx="1260000" cy="1008000"/>
            </a:xfrm>
            <a:custGeom>
              <a:avLst/>
              <a:gdLst>
                <a:gd name="connsiteX0" fmla="*/ 0 w 946546"/>
                <a:gd name="connsiteY0" fmla="*/ 473273 h 946546"/>
                <a:gd name="connsiteX1" fmla="*/ 473273 w 946546"/>
                <a:gd name="connsiteY1" fmla="*/ 0 h 946546"/>
                <a:gd name="connsiteX2" fmla="*/ 946546 w 946546"/>
                <a:gd name="connsiteY2" fmla="*/ 473273 h 946546"/>
                <a:gd name="connsiteX3" fmla="*/ 473273 w 946546"/>
                <a:gd name="connsiteY3" fmla="*/ 946546 h 946546"/>
                <a:gd name="connsiteX4" fmla="*/ 0 w 946546"/>
                <a:gd name="connsiteY4" fmla="*/ 473273 h 946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546" h="946546">
                  <a:moveTo>
                    <a:pt x="0" y="473273"/>
                  </a:moveTo>
                  <a:cubicBezTo>
                    <a:pt x="0" y="211892"/>
                    <a:pt x="211892" y="0"/>
                    <a:pt x="473273" y="0"/>
                  </a:cubicBezTo>
                  <a:cubicBezTo>
                    <a:pt x="734654" y="0"/>
                    <a:pt x="946546" y="211892"/>
                    <a:pt x="946546" y="473273"/>
                  </a:cubicBezTo>
                  <a:cubicBezTo>
                    <a:pt x="946546" y="734654"/>
                    <a:pt x="734654" y="946546"/>
                    <a:pt x="473273" y="946546"/>
                  </a:cubicBezTo>
                  <a:cubicBezTo>
                    <a:pt x="211892" y="946546"/>
                    <a:pt x="0" y="734654"/>
                    <a:pt x="0" y="473273"/>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5394" tIns="115394" rIns="115394" bIns="115394" numCol="1" spcCol="1270" anchor="ctr" anchorCtr="0">
              <a:noAutofit/>
            </a:bodyPr>
            <a:lstStyle/>
            <a:p>
              <a:pPr algn="ctr">
                <a:lnSpc>
                  <a:spcPct val="90000"/>
                </a:lnSpc>
                <a:spcAft>
                  <a:spcPts val="503"/>
                </a:spcAft>
              </a:pPr>
              <a:r>
                <a:rPr lang="en-GB" sz="1200" dirty="0">
                  <a:solidFill>
                    <a:srgbClr val="FFFFFF"/>
                  </a:solidFill>
                  <a:latin typeface="Arial" panose="020B0604020202020204" pitchFamily="34" charset="0"/>
                  <a:ea typeface="Times New Roman" panose="02020603050405020304" pitchFamily="18" charset="0"/>
                </a:rPr>
                <a:t>Identify research question</a:t>
              </a:r>
              <a:endParaRPr lang="en-GB" sz="900" dirty="0">
                <a:latin typeface="Times New Roman" panose="02020603050405020304" pitchFamily="18" charset="0"/>
                <a:ea typeface="Times New Roman" panose="02020603050405020304" pitchFamily="18" charset="0"/>
              </a:endParaRPr>
            </a:p>
          </p:txBody>
        </p:sp>
        <p:sp>
          <p:nvSpPr>
            <p:cNvPr id="6" name="Freeform 5"/>
            <p:cNvSpPr/>
            <p:nvPr/>
          </p:nvSpPr>
          <p:spPr>
            <a:xfrm rot="1542857">
              <a:off x="2701310" y="612000"/>
              <a:ext cx="216000" cy="319459"/>
            </a:xfrm>
            <a:custGeom>
              <a:avLst/>
              <a:gdLst>
                <a:gd name="connsiteX0" fmla="*/ 0 w 252482"/>
                <a:gd name="connsiteY0" fmla="*/ 63892 h 319459"/>
                <a:gd name="connsiteX1" fmla="*/ 126241 w 252482"/>
                <a:gd name="connsiteY1" fmla="*/ 63892 h 319459"/>
                <a:gd name="connsiteX2" fmla="*/ 126241 w 252482"/>
                <a:gd name="connsiteY2" fmla="*/ 0 h 319459"/>
                <a:gd name="connsiteX3" fmla="*/ 252482 w 252482"/>
                <a:gd name="connsiteY3" fmla="*/ 159730 h 319459"/>
                <a:gd name="connsiteX4" fmla="*/ 126241 w 252482"/>
                <a:gd name="connsiteY4" fmla="*/ 319459 h 319459"/>
                <a:gd name="connsiteX5" fmla="*/ 126241 w 252482"/>
                <a:gd name="connsiteY5" fmla="*/ 255567 h 319459"/>
                <a:gd name="connsiteX6" fmla="*/ 0 w 252482"/>
                <a:gd name="connsiteY6" fmla="*/ 255567 h 319459"/>
                <a:gd name="connsiteX7" fmla="*/ 0 w 252482"/>
                <a:gd name="connsiteY7" fmla="*/ 63892 h 31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82" h="319459">
                  <a:moveTo>
                    <a:pt x="0" y="63892"/>
                  </a:moveTo>
                  <a:lnTo>
                    <a:pt x="126241" y="63892"/>
                  </a:lnTo>
                  <a:lnTo>
                    <a:pt x="126241" y="0"/>
                  </a:lnTo>
                  <a:lnTo>
                    <a:pt x="252482" y="159730"/>
                  </a:lnTo>
                  <a:lnTo>
                    <a:pt x="126241" y="319459"/>
                  </a:lnTo>
                  <a:lnTo>
                    <a:pt x="126241" y="255567"/>
                  </a:lnTo>
                  <a:lnTo>
                    <a:pt x="0" y="255567"/>
                  </a:lnTo>
                  <a:lnTo>
                    <a:pt x="0" y="63892"/>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47918" rIns="56808" bIns="47919" numCol="1" spcCol="1270" anchor="ctr" anchorCtr="0">
              <a:noAutofit/>
            </a:bodyPr>
            <a:lstStyle/>
            <a:p>
              <a:endParaRPr lang="en-GB" sz="1350"/>
            </a:p>
          </p:txBody>
        </p:sp>
        <p:sp>
          <p:nvSpPr>
            <p:cNvPr id="7" name="Freeform 6"/>
            <p:cNvSpPr/>
            <p:nvPr/>
          </p:nvSpPr>
          <p:spPr>
            <a:xfrm>
              <a:off x="2745993" y="720000"/>
              <a:ext cx="1260000" cy="1008000"/>
            </a:xfrm>
            <a:custGeom>
              <a:avLst/>
              <a:gdLst>
                <a:gd name="connsiteX0" fmla="*/ 0 w 946546"/>
                <a:gd name="connsiteY0" fmla="*/ 473273 h 946546"/>
                <a:gd name="connsiteX1" fmla="*/ 473273 w 946546"/>
                <a:gd name="connsiteY1" fmla="*/ 0 h 946546"/>
                <a:gd name="connsiteX2" fmla="*/ 946546 w 946546"/>
                <a:gd name="connsiteY2" fmla="*/ 473273 h 946546"/>
                <a:gd name="connsiteX3" fmla="*/ 473273 w 946546"/>
                <a:gd name="connsiteY3" fmla="*/ 946546 h 946546"/>
                <a:gd name="connsiteX4" fmla="*/ 0 w 946546"/>
                <a:gd name="connsiteY4" fmla="*/ 473273 h 946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546" h="946546">
                  <a:moveTo>
                    <a:pt x="0" y="473273"/>
                  </a:moveTo>
                  <a:cubicBezTo>
                    <a:pt x="0" y="211892"/>
                    <a:pt x="211892" y="0"/>
                    <a:pt x="473273" y="0"/>
                  </a:cubicBezTo>
                  <a:cubicBezTo>
                    <a:pt x="734654" y="0"/>
                    <a:pt x="946546" y="211892"/>
                    <a:pt x="946546" y="473273"/>
                  </a:cubicBezTo>
                  <a:cubicBezTo>
                    <a:pt x="946546" y="734654"/>
                    <a:pt x="734654" y="946546"/>
                    <a:pt x="473273" y="946546"/>
                  </a:cubicBezTo>
                  <a:cubicBezTo>
                    <a:pt x="211892" y="946546"/>
                    <a:pt x="0" y="734654"/>
                    <a:pt x="0" y="473273"/>
                  </a:cubicBez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5394" tIns="115394" rIns="115394" bIns="115394" numCol="1" spcCol="1270" anchor="ctr" anchorCtr="0">
              <a:noAutofit/>
            </a:bodyPr>
            <a:lstStyle/>
            <a:p>
              <a:pPr algn="ctr">
                <a:lnSpc>
                  <a:spcPct val="90000"/>
                </a:lnSpc>
                <a:spcAft>
                  <a:spcPts val="503"/>
                </a:spcAft>
              </a:pPr>
              <a:r>
                <a:rPr lang="en-GB" sz="1200" dirty="0">
                  <a:solidFill>
                    <a:srgbClr val="FFFFFF"/>
                  </a:solidFill>
                  <a:latin typeface="Arial" panose="020B0604020202020204" pitchFamily="34" charset="0"/>
                  <a:ea typeface="Times New Roman" panose="02020603050405020304" pitchFamily="18" charset="0"/>
                </a:rPr>
                <a:t>Write &amp; submit funding app.</a:t>
              </a:r>
              <a:endParaRPr lang="en-GB" sz="900" dirty="0">
                <a:latin typeface="Times New Roman" panose="02020603050405020304" pitchFamily="18" charset="0"/>
                <a:ea typeface="Times New Roman" panose="02020603050405020304" pitchFamily="18" charset="0"/>
              </a:endParaRPr>
            </a:p>
          </p:txBody>
        </p:sp>
        <p:sp>
          <p:nvSpPr>
            <p:cNvPr id="8" name="Freeform 7"/>
            <p:cNvSpPr/>
            <p:nvPr/>
          </p:nvSpPr>
          <p:spPr>
            <a:xfrm rot="4628571">
              <a:off x="3438105" y="1670400"/>
              <a:ext cx="216000" cy="319459"/>
            </a:xfrm>
            <a:custGeom>
              <a:avLst/>
              <a:gdLst>
                <a:gd name="connsiteX0" fmla="*/ 0 w 252482"/>
                <a:gd name="connsiteY0" fmla="*/ 63892 h 319459"/>
                <a:gd name="connsiteX1" fmla="*/ 126241 w 252482"/>
                <a:gd name="connsiteY1" fmla="*/ 63892 h 319459"/>
                <a:gd name="connsiteX2" fmla="*/ 126241 w 252482"/>
                <a:gd name="connsiteY2" fmla="*/ 0 h 319459"/>
                <a:gd name="connsiteX3" fmla="*/ 252482 w 252482"/>
                <a:gd name="connsiteY3" fmla="*/ 159730 h 319459"/>
                <a:gd name="connsiteX4" fmla="*/ 126241 w 252482"/>
                <a:gd name="connsiteY4" fmla="*/ 319459 h 319459"/>
                <a:gd name="connsiteX5" fmla="*/ 126241 w 252482"/>
                <a:gd name="connsiteY5" fmla="*/ 255567 h 319459"/>
                <a:gd name="connsiteX6" fmla="*/ 0 w 252482"/>
                <a:gd name="connsiteY6" fmla="*/ 255567 h 319459"/>
                <a:gd name="connsiteX7" fmla="*/ 0 w 252482"/>
                <a:gd name="connsiteY7" fmla="*/ 63892 h 31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82" h="319459">
                  <a:moveTo>
                    <a:pt x="0" y="63892"/>
                  </a:moveTo>
                  <a:lnTo>
                    <a:pt x="126241" y="63892"/>
                  </a:lnTo>
                  <a:lnTo>
                    <a:pt x="126241" y="0"/>
                  </a:lnTo>
                  <a:lnTo>
                    <a:pt x="252482" y="159730"/>
                  </a:lnTo>
                  <a:lnTo>
                    <a:pt x="126241" y="319459"/>
                  </a:lnTo>
                  <a:lnTo>
                    <a:pt x="126241" y="255567"/>
                  </a:lnTo>
                  <a:lnTo>
                    <a:pt x="0" y="255567"/>
                  </a:lnTo>
                  <a:lnTo>
                    <a:pt x="0" y="63892"/>
                  </a:lnTo>
                  <a:close/>
                </a:path>
              </a:pathLst>
            </a:custGeom>
            <a:solidFill>
              <a:srgbClr val="7030A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47918" rIns="56808" bIns="47919" numCol="1" spcCol="1270" anchor="ctr" anchorCtr="0">
              <a:noAutofit/>
            </a:bodyPr>
            <a:lstStyle/>
            <a:p>
              <a:endParaRPr lang="en-GB" sz="1350"/>
            </a:p>
          </p:txBody>
        </p:sp>
        <p:sp>
          <p:nvSpPr>
            <p:cNvPr id="9" name="Freeform 8"/>
            <p:cNvSpPr/>
            <p:nvPr/>
          </p:nvSpPr>
          <p:spPr>
            <a:xfrm>
              <a:off x="2930733" y="1944000"/>
              <a:ext cx="1260000" cy="1008000"/>
            </a:xfrm>
            <a:custGeom>
              <a:avLst/>
              <a:gdLst>
                <a:gd name="connsiteX0" fmla="*/ 0 w 946546"/>
                <a:gd name="connsiteY0" fmla="*/ 473273 h 946546"/>
                <a:gd name="connsiteX1" fmla="*/ 473273 w 946546"/>
                <a:gd name="connsiteY1" fmla="*/ 0 h 946546"/>
                <a:gd name="connsiteX2" fmla="*/ 946546 w 946546"/>
                <a:gd name="connsiteY2" fmla="*/ 473273 h 946546"/>
                <a:gd name="connsiteX3" fmla="*/ 473273 w 946546"/>
                <a:gd name="connsiteY3" fmla="*/ 946546 h 946546"/>
                <a:gd name="connsiteX4" fmla="*/ 0 w 946546"/>
                <a:gd name="connsiteY4" fmla="*/ 473273 h 946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546" h="946546">
                  <a:moveTo>
                    <a:pt x="0" y="473273"/>
                  </a:moveTo>
                  <a:cubicBezTo>
                    <a:pt x="0" y="211892"/>
                    <a:pt x="211892" y="0"/>
                    <a:pt x="473273" y="0"/>
                  </a:cubicBezTo>
                  <a:cubicBezTo>
                    <a:pt x="734654" y="0"/>
                    <a:pt x="946546" y="211892"/>
                    <a:pt x="946546" y="473273"/>
                  </a:cubicBezTo>
                  <a:cubicBezTo>
                    <a:pt x="946546" y="734654"/>
                    <a:pt x="734654" y="946546"/>
                    <a:pt x="473273" y="946546"/>
                  </a:cubicBezTo>
                  <a:cubicBezTo>
                    <a:pt x="211892" y="946546"/>
                    <a:pt x="0" y="734654"/>
                    <a:pt x="0" y="473273"/>
                  </a:cubicBez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5394" tIns="115394" rIns="115394" bIns="115394" numCol="1" spcCol="1270" anchor="ctr" anchorCtr="0">
              <a:noAutofit/>
            </a:bodyPr>
            <a:lstStyle/>
            <a:p>
              <a:pPr algn="ctr">
                <a:lnSpc>
                  <a:spcPct val="90000"/>
                </a:lnSpc>
                <a:spcAft>
                  <a:spcPts val="503"/>
                </a:spcAft>
              </a:pPr>
              <a:r>
                <a:rPr lang="en-GB" sz="1200">
                  <a:solidFill>
                    <a:srgbClr val="FFFFFF"/>
                  </a:solidFill>
                  <a:latin typeface="Arial" panose="020B0604020202020204" pitchFamily="34" charset="0"/>
                  <a:ea typeface="Times New Roman" panose="02020603050405020304" pitchFamily="18" charset="0"/>
                </a:rPr>
                <a:t>Design study, get approvals</a:t>
              </a:r>
              <a:endParaRPr lang="en-GB" sz="900">
                <a:latin typeface="Times New Roman" panose="02020603050405020304" pitchFamily="18" charset="0"/>
                <a:ea typeface="Times New Roman" panose="02020603050405020304" pitchFamily="18" charset="0"/>
              </a:endParaRPr>
            </a:p>
          </p:txBody>
        </p:sp>
        <p:sp>
          <p:nvSpPr>
            <p:cNvPr id="10" name="Freeform 9"/>
            <p:cNvSpPr/>
            <p:nvPr/>
          </p:nvSpPr>
          <p:spPr>
            <a:xfrm rot="18514286">
              <a:off x="3151561" y="2880000"/>
              <a:ext cx="216000" cy="319460"/>
            </a:xfrm>
            <a:custGeom>
              <a:avLst/>
              <a:gdLst>
                <a:gd name="connsiteX0" fmla="*/ 0 w 252482"/>
                <a:gd name="connsiteY0" fmla="*/ 63892 h 319459"/>
                <a:gd name="connsiteX1" fmla="*/ 126241 w 252482"/>
                <a:gd name="connsiteY1" fmla="*/ 63892 h 319459"/>
                <a:gd name="connsiteX2" fmla="*/ 126241 w 252482"/>
                <a:gd name="connsiteY2" fmla="*/ 0 h 319459"/>
                <a:gd name="connsiteX3" fmla="*/ 252482 w 252482"/>
                <a:gd name="connsiteY3" fmla="*/ 159730 h 319459"/>
                <a:gd name="connsiteX4" fmla="*/ 126241 w 252482"/>
                <a:gd name="connsiteY4" fmla="*/ 319459 h 319459"/>
                <a:gd name="connsiteX5" fmla="*/ 126241 w 252482"/>
                <a:gd name="connsiteY5" fmla="*/ 255567 h 319459"/>
                <a:gd name="connsiteX6" fmla="*/ 0 w 252482"/>
                <a:gd name="connsiteY6" fmla="*/ 255567 h 319459"/>
                <a:gd name="connsiteX7" fmla="*/ 0 w 252482"/>
                <a:gd name="connsiteY7" fmla="*/ 63892 h 31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82" h="319459">
                  <a:moveTo>
                    <a:pt x="252482" y="255567"/>
                  </a:moveTo>
                  <a:lnTo>
                    <a:pt x="126241" y="255567"/>
                  </a:lnTo>
                  <a:lnTo>
                    <a:pt x="126241" y="319459"/>
                  </a:lnTo>
                  <a:lnTo>
                    <a:pt x="0" y="159729"/>
                  </a:lnTo>
                  <a:lnTo>
                    <a:pt x="126241" y="0"/>
                  </a:lnTo>
                  <a:lnTo>
                    <a:pt x="126241" y="63892"/>
                  </a:lnTo>
                  <a:lnTo>
                    <a:pt x="252482" y="63892"/>
                  </a:lnTo>
                  <a:lnTo>
                    <a:pt x="252482" y="255567"/>
                  </a:lnTo>
                  <a:close/>
                </a:path>
              </a:pathLst>
            </a:cu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56808" tIns="47920" rIns="0" bIns="47918" numCol="1" spcCol="1270" anchor="ctr" anchorCtr="0">
              <a:noAutofit/>
            </a:bodyPr>
            <a:lstStyle/>
            <a:p>
              <a:endParaRPr lang="en-GB" sz="1350"/>
            </a:p>
          </p:txBody>
        </p:sp>
        <p:sp>
          <p:nvSpPr>
            <p:cNvPr id="11" name="Freeform 10"/>
            <p:cNvSpPr/>
            <p:nvPr/>
          </p:nvSpPr>
          <p:spPr>
            <a:xfrm>
              <a:off x="2300669" y="3096000"/>
              <a:ext cx="1260000" cy="1008000"/>
            </a:xfrm>
            <a:custGeom>
              <a:avLst/>
              <a:gdLst>
                <a:gd name="connsiteX0" fmla="*/ 0 w 946546"/>
                <a:gd name="connsiteY0" fmla="*/ 473273 h 946546"/>
                <a:gd name="connsiteX1" fmla="*/ 473273 w 946546"/>
                <a:gd name="connsiteY1" fmla="*/ 0 h 946546"/>
                <a:gd name="connsiteX2" fmla="*/ 946546 w 946546"/>
                <a:gd name="connsiteY2" fmla="*/ 473273 h 946546"/>
                <a:gd name="connsiteX3" fmla="*/ 473273 w 946546"/>
                <a:gd name="connsiteY3" fmla="*/ 946546 h 946546"/>
                <a:gd name="connsiteX4" fmla="*/ 0 w 946546"/>
                <a:gd name="connsiteY4" fmla="*/ 473273 h 946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546" h="946546">
                  <a:moveTo>
                    <a:pt x="0" y="473273"/>
                  </a:moveTo>
                  <a:cubicBezTo>
                    <a:pt x="0" y="211892"/>
                    <a:pt x="211892" y="0"/>
                    <a:pt x="473273" y="0"/>
                  </a:cubicBezTo>
                  <a:cubicBezTo>
                    <a:pt x="734654" y="0"/>
                    <a:pt x="946546" y="211892"/>
                    <a:pt x="946546" y="473273"/>
                  </a:cubicBezTo>
                  <a:cubicBezTo>
                    <a:pt x="946546" y="734654"/>
                    <a:pt x="734654" y="946546"/>
                    <a:pt x="473273" y="946546"/>
                  </a:cubicBezTo>
                  <a:cubicBezTo>
                    <a:pt x="211892" y="946546"/>
                    <a:pt x="0" y="734654"/>
                    <a:pt x="0" y="473273"/>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5394" tIns="115394" rIns="115394" bIns="115394" numCol="1" spcCol="1270" anchor="ctr" anchorCtr="0">
              <a:noAutofit/>
            </a:bodyPr>
            <a:lstStyle/>
            <a:p>
              <a:pPr algn="ctr">
                <a:lnSpc>
                  <a:spcPct val="90000"/>
                </a:lnSpc>
                <a:spcAft>
                  <a:spcPts val="503"/>
                </a:spcAft>
              </a:pPr>
              <a:r>
                <a:rPr lang="en-GB" sz="1200">
                  <a:solidFill>
                    <a:srgbClr val="FFFFFF"/>
                  </a:solidFill>
                  <a:latin typeface="Arial" panose="020B0604020202020204" pitchFamily="34" charset="0"/>
                  <a:ea typeface="Times New Roman" panose="02020603050405020304" pitchFamily="18" charset="0"/>
                </a:rPr>
                <a:t>Carry out research study</a:t>
              </a:r>
              <a:endParaRPr lang="en-GB" sz="900">
                <a:latin typeface="Times New Roman" panose="02020603050405020304" pitchFamily="18" charset="0"/>
                <a:ea typeface="Times New Roman" panose="02020603050405020304" pitchFamily="18" charset="0"/>
              </a:endParaRPr>
            </a:p>
          </p:txBody>
        </p:sp>
        <p:sp>
          <p:nvSpPr>
            <p:cNvPr id="12" name="Freeform 11"/>
            <p:cNvSpPr/>
            <p:nvPr/>
          </p:nvSpPr>
          <p:spPr>
            <a:xfrm>
              <a:off x="716669" y="3096000"/>
              <a:ext cx="1260000" cy="1008000"/>
            </a:xfrm>
            <a:custGeom>
              <a:avLst/>
              <a:gdLst>
                <a:gd name="connsiteX0" fmla="*/ 0 w 946546"/>
                <a:gd name="connsiteY0" fmla="*/ 473273 h 946546"/>
                <a:gd name="connsiteX1" fmla="*/ 473273 w 946546"/>
                <a:gd name="connsiteY1" fmla="*/ 0 h 946546"/>
                <a:gd name="connsiteX2" fmla="*/ 946546 w 946546"/>
                <a:gd name="connsiteY2" fmla="*/ 473273 h 946546"/>
                <a:gd name="connsiteX3" fmla="*/ 473273 w 946546"/>
                <a:gd name="connsiteY3" fmla="*/ 946546 h 946546"/>
                <a:gd name="connsiteX4" fmla="*/ 0 w 946546"/>
                <a:gd name="connsiteY4" fmla="*/ 473273 h 946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546" h="946546">
                  <a:moveTo>
                    <a:pt x="0" y="473273"/>
                  </a:moveTo>
                  <a:cubicBezTo>
                    <a:pt x="0" y="211892"/>
                    <a:pt x="211892" y="0"/>
                    <a:pt x="473273" y="0"/>
                  </a:cubicBezTo>
                  <a:cubicBezTo>
                    <a:pt x="734654" y="0"/>
                    <a:pt x="946546" y="211892"/>
                    <a:pt x="946546" y="473273"/>
                  </a:cubicBezTo>
                  <a:cubicBezTo>
                    <a:pt x="946546" y="734654"/>
                    <a:pt x="734654" y="946546"/>
                    <a:pt x="473273" y="946546"/>
                  </a:cubicBezTo>
                  <a:cubicBezTo>
                    <a:pt x="211892" y="946546"/>
                    <a:pt x="0" y="734654"/>
                    <a:pt x="0" y="473273"/>
                  </a:cubicBez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5394" tIns="115394" rIns="115394" bIns="115394" numCol="1" spcCol="1270" anchor="ctr" anchorCtr="0">
              <a:noAutofit/>
            </a:bodyPr>
            <a:lstStyle/>
            <a:p>
              <a:pPr algn="ctr">
                <a:lnSpc>
                  <a:spcPct val="90000"/>
                </a:lnSpc>
                <a:spcAft>
                  <a:spcPts val="503"/>
                </a:spcAft>
              </a:pPr>
              <a:r>
                <a:rPr lang="en-GB" sz="1200">
                  <a:solidFill>
                    <a:srgbClr val="FFFFFF"/>
                  </a:solidFill>
                  <a:latin typeface="Arial" panose="020B0604020202020204" pitchFamily="34" charset="0"/>
                  <a:ea typeface="Times New Roman" panose="02020603050405020304" pitchFamily="18" charset="0"/>
                </a:rPr>
                <a:t>Analyse research outcomes</a:t>
              </a:r>
              <a:endParaRPr lang="en-GB" sz="900">
                <a:latin typeface="Times New Roman" panose="02020603050405020304" pitchFamily="18" charset="0"/>
                <a:ea typeface="Times New Roman" panose="02020603050405020304" pitchFamily="18" charset="0"/>
              </a:endParaRPr>
            </a:p>
          </p:txBody>
        </p:sp>
        <p:sp>
          <p:nvSpPr>
            <p:cNvPr id="13" name="Freeform 12"/>
            <p:cNvSpPr/>
            <p:nvPr/>
          </p:nvSpPr>
          <p:spPr>
            <a:xfrm rot="3085714">
              <a:off x="841449" y="2880000"/>
              <a:ext cx="216000" cy="319460"/>
            </a:xfrm>
            <a:custGeom>
              <a:avLst/>
              <a:gdLst>
                <a:gd name="connsiteX0" fmla="*/ 0 w 252482"/>
                <a:gd name="connsiteY0" fmla="*/ 63892 h 319459"/>
                <a:gd name="connsiteX1" fmla="*/ 126241 w 252482"/>
                <a:gd name="connsiteY1" fmla="*/ 63892 h 319459"/>
                <a:gd name="connsiteX2" fmla="*/ 126241 w 252482"/>
                <a:gd name="connsiteY2" fmla="*/ 0 h 319459"/>
                <a:gd name="connsiteX3" fmla="*/ 252482 w 252482"/>
                <a:gd name="connsiteY3" fmla="*/ 159730 h 319459"/>
                <a:gd name="connsiteX4" fmla="*/ 126241 w 252482"/>
                <a:gd name="connsiteY4" fmla="*/ 319459 h 319459"/>
                <a:gd name="connsiteX5" fmla="*/ 126241 w 252482"/>
                <a:gd name="connsiteY5" fmla="*/ 255567 h 319459"/>
                <a:gd name="connsiteX6" fmla="*/ 0 w 252482"/>
                <a:gd name="connsiteY6" fmla="*/ 255567 h 319459"/>
                <a:gd name="connsiteX7" fmla="*/ 0 w 252482"/>
                <a:gd name="connsiteY7" fmla="*/ 63892 h 31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82" h="319459">
                  <a:moveTo>
                    <a:pt x="252482" y="255567"/>
                  </a:moveTo>
                  <a:lnTo>
                    <a:pt x="126241" y="255567"/>
                  </a:lnTo>
                  <a:lnTo>
                    <a:pt x="126241" y="319459"/>
                  </a:lnTo>
                  <a:lnTo>
                    <a:pt x="0" y="159729"/>
                  </a:lnTo>
                  <a:lnTo>
                    <a:pt x="126241" y="0"/>
                  </a:lnTo>
                  <a:lnTo>
                    <a:pt x="126241" y="63892"/>
                  </a:lnTo>
                  <a:lnTo>
                    <a:pt x="252482" y="63892"/>
                  </a:lnTo>
                  <a:lnTo>
                    <a:pt x="252482" y="255567"/>
                  </a:lnTo>
                  <a:close/>
                </a:path>
              </a:pathLst>
            </a:custGeom>
            <a:solidFill>
              <a:schemeClr val="accent6">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56809" tIns="47919" rIns="-1" bIns="47919" numCol="1" spcCol="1270" anchor="ctr" anchorCtr="0">
              <a:noAutofit/>
            </a:bodyPr>
            <a:lstStyle/>
            <a:p>
              <a:endParaRPr lang="en-GB" sz="1350"/>
            </a:p>
          </p:txBody>
        </p:sp>
        <p:sp>
          <p:nvSpPr>
            <p:cNvPr id="14" name="Freeform 13"/>
            <p:cNvSpPr/>
            <p:nvPr/>
          </p:nvSpPr>
          <p:spPr>
            <a:xfrm>
              <a:off x="50541" y="1944000"/>
              <a:ext cx="1260000" cy="1008000"/>
            </a:xfrm>
            <a:custGeom>
              <a:avLst/>
              <a:gdLst>
                <a:gd name="connsiteX0" fmla="*/ 0 w 946546"/>
                <a:gd name="connsiteY0" fmla="*/ 473273 h 946546"/>
                <a:gd name="connsiteX1" fmla="*/ 473273 w 946546"/>
                <a:gd name="connsiteY1" fmla="*/ 0 h 946546"/>
                <a:gd name="connsiteX2" fmla="*/ 946546 w 946546"/>
                <a:gd name="connsiteY2" fmla="*/ 473273 h 946546"/>
                <a:gd name="connsiteX3" fmla="*/ 473273 w 946546"/>
                <a:gd name="connsiteY3" fmla="*/ 946546 h 946546"/>
                <a:gd name="connsiteX4" fmla="*/ 0 w 946546"/>
                <a:gd name="connsiteY4" fmla="*/ 473273 h 946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546" h="946546">
                  <a:moveTo>
                    <a:pt x="0" y="473273"/>
                  </a:moveTo>
                  <a:cubicBezTo>
                    <a:pt x="0" y="211892"/>
                    <a:pt x="211892" y="0"/>
                    <a:pt x="473273" y="0"/>
                  </a:cubicBezTo>
                  <a:cubicBezTo>
                    <a:pt x="734654" y="0"/>
                    <a:pt x="946546" y="211892"/>
                    <a:pt x="946546" y="473273"/>
                  </a:cubicBezTo>
                  <a:cubicBezTo>
                    <a:pt x="946546" y="734654"/>
                    <a:pt x="734654" y="946546"/>
                    <a:pt x="473273" y="946546"/>
                  </a:cubicBezTo>
                  <a:cubicBezTo>
                    <a:pt x="211892" y="946546"/>
                    <a:pt x="0" y="734654"/>
                    <a:pt x="0" y="473273"/>
                  </a:cubicBezTo>
                  <a:close/>
                </a:path>
              </a:pathLst>
            </a:cu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5394" tIns="115394" rIns="115394" bIns="115394" numCol="1" spcCol="1270" anchor="ctr" anchorCtr="0">
              <a:noAutofit/>
            </a:bodyPr>
            <a:lstStyle/>
            <a:p>
              <a:pPr algn="ctr">
                <a:lnSpc>
                  <a:spcPct val="90000"/>
                </a:lnSpc>
                <a:spcAft>
                  <a:spcPts val="503"/>
                </a:spcAft>
              </a:pPr>
              <a:r>
                <a:rPr lang="en-GB" sz="1200">
                  <a:solidFill>
                    <a:srgbClr val="FFFFFF"/>
                  </a:solidFill>
                  <a:latin typeface="Arial" panose="020B0604020202020204" pitchFamily="34" charset="0"/>
                  <a:ea typeface="Times New Roman" panose="02020603050405020304" pitchFamily="18" charset="0"/>
                </a:rPr>
                <a:t>Publicise research outcomes</a:t>
              </a:r>
              <a:endParaRPr lang="en-GB" sz="900">
                <a:latin typeface="Times New Roman" panose="02020603050405020304" pitchFamily="18" charset="0"/>
                <a:ea typeface="Times New Roman" panose="02020603050405020304" pitchFamily="18" charset="0"/>
              </a:endParaRPr>
            </a:p>
          </p:txBody>
        </p:sp>
        <p:sp>
          <p:nvSpPr>
            <p:cNvPr id="15" name="Freeform 14"/>
            <p:cNvSpPr/>
            <p:nvPr/>
          </p:nvSpPr>
          <p:spPr>
            <a:xfrm rot="16971429">
              <a:off x="557443" y="1670400"/>
              <a:ext cx="216000" cy="319459"/>
            </a:xfrm>
            <a:custGeom>
              <a:avLst/>
              <a:gdLst>
                <a:gd name="connsiteX0" fmla="*/ 0 w 252482"/>
                <a:gd name="connsiteY0" fmla="*/ 63892 h 319459"/>
                <a:gd name="connsiteX1" fmla="*/ 126241 w 252482"/>
                <a:gd name="connsiteY1" fmla="*/ 63892 h 319459"/>
                <a:gd name="connsiteX2" fmla="*/ 126241 w 252482"/>
                <a:gd name="connsiteY2" fmla="*/ 0 h 319459"/>
                <a:gd name="connsiteX3" fmla="*/ 252482 w 252482"/>
                <a:gd name="connsiteY3" fmla="*/ 159730 h 319459"/>
                <a:gd name="connsiteX4" fmla="*/ 126241 w 252482"/>
                <a:gd name="connsiteY4" fmla="*/ 319459 h 319459"/>
                <a:gd name="connsiteX5" fmla="*/ 126241 w 252482"/>
                <a:gd name="connsiteY5" fmla="*/ 255567 h 319459"/>
                <a:gd name="connsiteX6" fmla="*/ 0 w 252482"/>
                <a:gd name="connsiteY6" fmla="*/ 255567 h 319459"/>
                <a:gd name="connsiteX7" fmla="*/ 0 w 252482"/>
                <a:gd name="connsiteY7" fmla="*/ 63892 h 31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82" h="319459">
                  <a:moveTo>
                    <a:pt x="0" y="63892"/>
                  </a:moveTo>
                  <a:lnTo>
                    <a:pt x="126241" y="63892"/>
                  </a:lnTo>
                  <a:lnTo>
                    <a:pt x="126241" y="0"/>
                  </a:lnTo>
                  <a:lnTo>
                    <a:pt x="252482" y="159730"/>
                  </a:lnTo>
                  <a:lnTo>
                    <a:pt x="126241" y="319459"/>
                  </a:lnTo>
                  <a:lnTo>
                    <a:pt x="126241" y="255567"/>
                  </a:lnTo>
                  <a:lnTo>
                    <a:pt x="0" y="255567"/>
                  </a:lnTo>
                  <a:lnTo>
                    <a:pt x="0" y="63892"/>
                  </a:lnTo>
                  <a:close/>
                </a:path>
              </a:pathLst>
            </a:custGeom>
            <a:solidFill>
              <a:schemeClr val="tx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7918" rIns="56809" bIns="47919" numCol="1" spcCol="1270" anchor="ctr" anchorCtr="0">
              <a:noAutofit/>
            </a:bodyPr>
            <a:lstStyle/>
            <a:p>
              <a:endParaRPr lang="en-GB" sz="1350"/>
            </a:p>
          </p:txBody>
        </p:sp>
        <p:sp>
          <p:nvSpPr>
            <p:cNvPr id="16" name="Freeform 15"/>
            <p:cNvSpPr/>
            <p:nvPr/>
          </p:nvSpPr>
          <p:spPr>
            <a:xfrm>
              <a:off x="266565" y="720000"/>
              <a:ext cx="1260000" cy="1008000"/>
            </a:xfrm>
            <a:custGeom>
              <a:avLst/>
              <a:gdLst>
                <a:gd name="connsiteX0" fmla="*/ 0 w 946546"/>
                <a:gd name="connsiteY0" fmla="*/ 473273 h 946546"/>
                <a:gd name="connsiteX1" fmla="*/ 473273 w 946546"/>
                <a:gd name="connsiteY1" fmla="*/ 0 h 946546"/>
                <a:gd name="connsiteX2" fmla="*/ 946546 w 946546"/>
                <a:gd name="connsiteY2" fmla="*/ 473273 h 946546"/>
                <a:gd name="connsiteX3" fmla="*/ 473273 w 946546"/>
                <a:gd name="connsiteY3" fmla="*/ 946546 h 946546"/>
                <a:gd name="connsiteX4" fmla="*/ 0 w 946546"/>
                <a:gd name="connsiteY4" fmla="*/ 473273 h 946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546" h="946546">
                  <a:moveTo>
                    <a:pt x="0" y="473273"/>
                  </a:moveTo>
                  <a:cubicBezTo>
                    <a:pt x="0" y="211892"/>
                    <a:pt x="211892" y="0"/>
                    <a:pt x="473273" y="0"/>
                  </a:cubicBezTo>
                  <a:cubicBezTo>
                    <a:pt x="734654" y="0"/>
                    <a:pt x="946546" y="211892"/>
                    <a:pt x="946546" y="473273"/>
                  </a:cubicBezTo>
                  <a:cubicBezTo>
                    <a:pt x="946546" y="734654"/>
                    <a:pt x="734654" y="946546"/>
                    <a:pt x="473273" y="946546"/>
                  </a:cubicBezTo>
                  <a:cubicBezTo>
                    <a:pt x="211892" y="946546"/>
                    <a:pt x="0" y="734654"/>
                    <a:pt x="0" y="473273"/>
                  </a:cubicBezTo>
                  <a:close/>
                </a:path>
              </a:pathLst>
            </a:custGeom>
            <a:solidFill>
              <a:srgbClr val="FF00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5394" tIns="115394" rIns="115394" bIns="115394" numCol="1" spcCol="1270" anchor="ctr" anchorCtr="0">
              <a:noAutofit/>
            </a:bodyPr>
            <a:lstStyle/>
            <a:p>
              <a:pPr algn="ctr">
                <a:lnSpc>
                  <a:spcPct val="90000"/>
                </a:lnSpc>
                <a:spcAft>
                  <a:spcPts val="503"/>
                </a:spcAft>
              </a:pPr>
              <a:r>
                <a:rPr lang="en-GB" sz="1200">
                  <a:solidFill>
                    <a:srgbClr val="FFFFFF"/>
                  </a:solidFill>
                  <a:latin typeface="Arial" panose="020B0604020202020204" pitchFamily="34" charset="0"/>
                  <a:ea typeface="Times New Roman" panose="02020603050405020304" pitchFamily="18" charset="0"/>
                </a:rPr>
                <a:t>Influence clinical practice</a:t>
              </a:r>
              <a:endParaRPr lang="en-GB" sz="900">
                <a:latin typeface="Times New Roman" panose="02020603050405020304" pitchFamily="18" charset="0"/>
                <a:ea typeface="Times New Roman" panose="02020603050405020304" pitchFamily="18" charset="0"/>
              </a:endParaRPr>
            </a:p>
          </p:txBody>
        </p:sp>
        <p:sp>
          <p:nvSpPr>
            <p:cNvPr id="17" name="Freeform 16"/>
            <p:cNvSpPr/>
            <p:nvPr/>
          </p:nvSpPr>
          <p:spPr>
            <a:xfrm rot="20057143">
              <a:off x="1339544" y="612000"/>
              <a:ext cx="216000" cy="319459"/>
            </a:xfrm>
            <a:custGeom>
              <a:avLst/>
              <a:gdLst>
                <a:gd name="connsiteX0" fmla="*/ 0 w 252482"/>
                <a:gd name="connsiteY0" fmla="*/ 63892 h 319459"/>
                <a:gd name="connsiteX1" fmla="*/ 126241 w 252482"/>
                <a:gd name="connsiteY1" fmla="*/ 63892 h 319459"/>
                <a:gd name="connsiteX2" fmla="*/ 126241 w 252482"/>
                <a:gd name="connsiteY2" fmla="*/ 0 h 319459"/>
                <a:gd name="connsiteX3" fmla="*/ 252482 w 252482"/>
                <a:gd name="connsiteY3" fmla="*/ 159730 h 319459"/>
                <a:gd name="connsiteX4" fmla="*/ 126241 w 252482"/>
                <a:gd name="connsiteY4" fmla="*/ 319459 h 319459"/>
                <a:gd name="connsiteX5" fmla="*/ 126241 w 252482"/>
                <a:gd name="connsiteY5" fmla="*/ 255567 h 319459"/>
                <a:gd name="connsiteX6" fmla="*/ 0 w 252482"/>
                <a:gd name="connsiteY6" fmla="*/ 255567 h 319459"/>
                <a:gd name="connsiteX7" fmla="*/ 0 w 252482"/>
                <a:gd name="connsiteY7" fmla="*/ 63892 h 31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82" h="319459">
                  <a:moveTo>
                    <a:pt x="0" y="63892"/>
                  </a:moveTo>
                  <a:lnTo>
                    <a:pt x="126241" y="63892"/>
                  </a:lnTo>
                  <a:lnTo>
                    <a:pt x="126241" y="0"/>
                  </a:lnTo>
                  <a:lnTo>
                    <a:pt x="252482" y="159730"/>
                  </a:lnTo>
                  <a:lnTo>
                    <a:pt x="126241" y="319459"/>
                  </a:lnTo>
                  <a:lnTo>
                    <a:pt x="126241" y="255567"/>
                  </a:lnTo>
                  <a:lnTo>
                    <a:pt x="0" y="255567"/>
                  </a:lnTo>
                  <a:lnTo>
                    <a:pt x="0" y="63892"/>
                  </a:lnTo>
                  <a:close/>
                </a:path>
              </a:pathLst>
            </a:custGeom>
            <a:solidFill>
              <a:srgbClr val="FF00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47918" rIns="56808" bIns="47919" numCol="1" spcCol="1270" anchor="ctr" anchorCtr="0">
              <a:noAutofit/>
            </a:bodyPr>
            <a:lstStyle/>
            <a:p>
              <a:endParaRPr lang="en-GB" sz="1350"/>
            </a:p>
          </p:txBody>
        </p:sp>
        <p:sp>
          <p:nvSpPr>
            <p:cNvPr id="18" name="TextBox 32"/>
            <p:cNvSpPr txBox="1"/>
            <p:nvPr/>
          </p:nvSpPr>
          <p:spPr>
            <a:xfrm>
              <a:off x="1281923" y="1556865"/>
              <a:ext cx="1656080" cy="1143000"/>
            </a:xfrm>
            <a:prstGeom prst="rect">
              <a:avLst/>
            </a:prstGeom>
            <a:noFill/>
          </p:spPr>
          <p:txBody>
            <a:bodyPr wrap="square" rtlCol="0">
              <a:noAutofit/>
            </a:bodyPr>
            <a:lstStyle/>
            <a:p>
              <a:pPr algn="ctr"/>
              <a:r>
                <a:rPr lang="en-GB" dirty="0">
                  <a:solidFill>
                    <a:srgbClr val="000000"/>
                  </a:solidFill>
                  <a:latin typeface="Arial" panose="020B0604020202020204" pitchFamily="34" charset="0"/>
                  <a:ea typeface="Times New Roman" panose="02020603050405020304" pitchFamily="18" charset="0"/>
                </a:rPr>
                <a:t>The Research Cycle</a:t>
              </a:r>
              <a:endParaRPr lang="en-GB" sz="900" dirty="0">
                <a:latin typeface="Times New Roman" panose="02020603050405020304" pitchFamily="18" charset="0"/>
                <a:ea typeface="Times New Roman" panose="02020603050405020304" pitchFamily="18" charset="0"/>
              </a:endParaRPr>
            </a:p>
          </p:txBody>
        </p:sp>
        <p:sp>
          <p:nvSpPr>
            <p:cNvPr id="19" name="Freeform 18"/>
            <p:cNvSpPr/>
            <p:nvPr/>
          </p:nvSpPr>
          <p:spPr>
            <a:xfrm>
              <a:off x="2023469" y="3483395"/>
              <a:ext cx="216000" cy="319460"/>
            </a:xfrm>
            <a:custGeom>
              <a:avLst/>
              <a:gdLst>
                <a:gd name="connsiteX0" fmla="*/ 0 w 252482"/>
                <a:gd name="connsiteY0" fmla="*/ 63892 h 319459"/>
                <a:gd name="connsiteX1" fmla="*/ 126241 w 252482"/>
                <a:gd name="connsiteY1" fmla="*/ 63892 h 319459"/>
                <a:gd name="connsiteX2" fmla="*/ 126241 w 252482"/>
                <a:gd name="connsiteY2" fmla="*/ 0 h 319459"/>
                <a:gd name="connsiteX3" fmla="*/ 252482 w 252482"/>
                <a:gd name="connsiteY3" fmla="*/ 159730 h 319459"/>
                <a:gd name="connsiteX4" fmla="*/ 126241 w 252482"/>
                <a:gd name="connsiteY4" fmla="*/ 319459 h 319459"/>
                <a:gd name="connsiteX5" fmla="*/ 126241 w 252482"/>
                <a:gd name="connsiteY5" fmla="*/ 255567 h 319459"/>
                <a:gd name="connsiteX6" fmla="*/ 0 w 252482"/>
                <a:gd name="connsiteY6" fmla="*/ 255567 h 319459"/>
                <a:gd name="connsiteX7" fmla="*/ 0 w 252482"/>
                <a:gd name="connsiteY7" fmla="*/ 63892 h 31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82" h="319459">
                  <a:moveTo>
                    <a:pt x="252482" y="255567"/>
                  </a:moveTo>
                  <a:lnTo>
                    <a:pt x="126241" y="255567"/>
                  </a:lnTo>
                  <a:lnTo>
                    <a:pt x="126241" y="319459"/>
                  </a:lnTo>
                  <a:lnTo>
                    <a:pt x="0" y="159729"/>
                  </a:lnTo>
                  <a:lnTo>
                    <a:pt x="126241" y="0"/>
                  </a:lnTo>
                  <a:lnTo>
                    <a:pt x="126241" y="63892"/>
                  </a:lnTo>
                  <a:lnTo>
                    <a:pt x="252482" y="63892"/>
                  </a:lnTo>
                  <a:lnTo>
                    <a:pt x="252482" y="255567"/>
                  </a:lnTo>
                  <a:close/>
                </a:path>
              </a:pathLst>
            </a:custGeom>
            <a:solidFill>
              <a:srgbClr val="0070C0"/>
            </a:solidFill>
            <a:ln w="25400">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56809" tIns="47920" rIns="1" bIns="47919" numCol="1" spcCol="1270" anchor="ctr" anchorCtr="0">
              <a:noAutofit/>
            </a:bodyPr>
            <a:lstStyle/>
            <a:p>
              <a:endParaRPr lang="en-GB" sz="1350"/>
            </a:p>
          </p:txBody>
        </p:sp>
      </p:grpSp>
      <p:pic>
        <p:nvPicPr>
          <p:cNvPr id="20" name="Picture 2">
            <a:extLst>
              <a:ext uri="{FF2B5EF4-FFF2-40B4-BE49-F238E27FC236}">
                <a16:creationId xmlns:a16="http://schemas.microsoft.com/office/drawing/2014/main" id="{4E9E44FF-54A6-4ED6-8CC1-5A49CFEDF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042" y="2988528"/>
            <a:ext cx="3985855" cy="322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591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in graphic"/>
          <p:cNvPicPr/>
          <p:nvPr/>
        </p:nvPicPr>
        <p:blipFill>
          <a:blip r:embed="rId2"/>
          <a:stretch/>
        </p:blipFill>
        <p:spPr>
          <a:xfrm>
            <a:off x="1976862" y="723900"/>
            <a:ext cx="7776737" cy="5934045"/>
          </a:xfrm>
          <a:prstGeom prst="rect">
            <a:avLst/>
          </a:prstGeom>
          <a:ln>
            <a:noFill/>
          </a:ln>
        </p:spPr>
      </p:pic>
      <p:sp>
        <p:nvSpPr>
          <p:cNvPr id="4" name="Rectangle 3"/>
          <p:cNvSpPr/>
          <p:nvPr/>
        </p:nvSpPr>
        <p:spPr>
          <a:xfrm>
            <a:off x="1976863" y="6657945"/>
            <a:ext cx="10067192" cy="246221"/>
          </a:xfrm>
          <a:prstGeom prst="rect">
            <a:avLst/>
          </a:prstGeom>
        </p:spPr>
        <p:txBody>
          <a:bodyPr wrap="square">
            <a:spAutoFit/>
          </a:bodyPr>
          <a:lstStyle/>
          <a:p>
            <a:r>
              <a:rPr lang="en-US" sz="1000" b="1" spc="-1" dirty="0">
                <a:latin typeface="Verdana" panose="020B0604030504040204" pitchFamily="34" charset="0"/>
                <a:ea typeface="Verdana" panose="020B0604030504040204" pitchFamily="34" charset="0"/>
              </a:rPr>
              <a:t>Health Expectations, Volume: 22, Issue: 4, Pages: 785-801, First published: 22 April 2019, DOI:(10.1111/hex.12888) </a:t>
            </a:r>
            <a:endParaRPr lang="en-US" sz="1000" spc="-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1755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16" y="2928303"/>
            <a:ext cx="11049000" cy="1133477"/>
          </a:xfrm>
        </p:spPr>
        <p:txBody>
          <a:bodyPr/>
          <a:lstStyle/>
          <a:p>
            <a:r>
              <a:rPr lang="en-GB" sz="4400" b="1" dirty="0">
                <a:latin typeface="Arial" panose="020B0604020202020204" pitchFamily="34" charset="0"/>
                <a:ea typeface="Verdana" panose="020B0604030504040204" pitchFamily="34" charset="0"/>
                <a:cs typeface="Arial" panose="020B0604020202020204" pitchFamily="34" charset="0"/>
              </a:rPr>
              <a:t>Part 2: Guidance and resources</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874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99" y="701675"/>
            <a:ext cx="9144001" cy="1325563"/>
          </a:xfrm>
        </p:spPr>
        <p:txBody>
          <a:bodyPr/>
          <a:lstStyle/>
          <a:p>
            <a:r>
              <a:rPr lang="en-GB" sz="4400" b="1" dirty="0" smtClean="0">
                <a:latin typeface="Arial" panose="020B0604020202020204" pitchFamily="34" charset="0"/>
                <a:ea typeface="Verdana" panose="020B0604030504040204" pitchFamily="34" charset="0"/>
              </a:rPr>
              <a:t>Guidance and resources (1)</a:t>
            </a:r>
            <a:endParaRPr lang="en-GB" sz="4400" dirty="0">
              <a:latin typeface="Arial" panose="020B0604020202020204" pitchFamily="34" charset="0"/>
            </a:endParaRPr>
          </a:p>
        </p:txBody>
      </p:sp>
      <p:sp>
        <p:nvSpPr>
          <p:cNvPr id="3" name="Rectangle 2"/>
          <p:cNvSpPr/>
          <p:nvPr/>
        </p:nvSpPr>
        <p:spPr>
          <a:xfrm>
            <a:off x="1758460" y="1843676"/>
            <a:ext cx="9495693" cy="4431983"/>
          </a:xfrm>
          <a:prstGeom prst="rect">
            <a:avLst/>
          </a:prstGeom>
        </p:spPr>
        <p:txBody>
          <a:bodyPr wrap="square">
            <a:spAutoFit/>
          </a:bodyPr>
          <a:lstStyle/>
          <a:p>
            <a:r>
              <a:rPr lang="en-GB" sz="2400" b="1" dirty="0">
                <a:solidFill>
                  <a:srgbClr val="FF0000"/>
                </a:solidFill>
                <a:latin typeface="Arial" panose="020B0604020202020204" pitchFamily="34" charset="0"/>
                <a:ea typeface="Verdana" panose="020B0604030504040204" pitchFamily="34" charset="0"/>
                <a:cs typeface="Arial" panose="020B0604020202020204" pitchFamily="34" charset="0"/>
              </a:rPr>
              <a:t>Start early with your public involvement!</a:t>
            </a:r>
          </a:p>
          <a:p>
            <a:endParaRPr lang="en-GB" sz="1600" dirty="0">
              <a:latin typeface="Arial" panose="020B0604020202020204" pitchFamily="34" charset="0"/>
              <a:cs typeface="Arial" panose="020B0604020202020204" pitchFamily="34" charset="0"/>
            </a:endParaRPr>
          </a:p>
          <a:p>
            <a:r>
              <a:rPr lang="en-GB" sz="2000" dirty="0">
                <a:latin typeface="Arial" panose="020B0604020202020204" pitchFamily="34" charset="0"/>
                <a:ea typeface="Verdana" panose="020B0604030504040204" pitchFamily="34" charset="0"/>
                <a:cs typeface="Arial" panose="020B0604020202020204" pitchFamily="34" charset="0"/>
              </a:rPr>
              <a:t>For equality, diversity and inclusion guidance and resources: </a:t>
            </a:r>
            <a:r>
              <a:rPr lang="en-GB" sz="1400" dirty="0">
                <a:latin typeface="Arial" panose="020B0604020202020204" pitchFamily="34" charset="0"/>
                <a:ea typeface="Verdana" panose="020B0604030504040204" pitchFamily="34" charset="0"/>
                <a:cs typeface="Arial" panose="020B0604020202020204" pitchFamily="34" charset="0"/>
                <a:hlinkClick r:id="rId2"/>
              </a:rPr>
              <a:t>https://www.trialforge.org/trial-forge-centre/include/</a:t>
            </a:r>
            <a:endParaRPr lang="en-GB" sz="1400" dirty="0">
              <a:latin typeface="Arial" panose="020B0604020202020204" pitchFamily="34" charset="0"/>
              <a:ea typeface="Verdana" panose="020B0604030504040204" pitchFamily="34" charset="0"/>
              <a:cs typeface="Arial" panose="020B0604020202020204" pitchFamily="34" charset="0"/>
            </a:endParaRPr>
          </a:p>
          <a:p>
            <a:endParaRPr lang="en-GB" sz="2000" dirty="0">
              <a:latin typeface="Arial" panose="020B0604020202020204" pitchFamily="34" charset="0"/>
              <a:ea typeface="Verdana" panose="020B0604030504040204" pitchFamily="34" charset="0"/>
              <a:cs typeface="Arial" panose="020B0604020202020204" pitchFamily="34" charset="0"/>
            </a:endParaRPr>
          </a:p>
          <a:p>
            <a:r>
              <a:rPr lang="en-GB" sz="2000" dirty="0">
                <a:latin typeface="Arial" panose="020B0604020202020204" pitchFamily="34" charset="0"/>
                <a:ea typeface="Verdana" panose="020B0604030504040204" pitchFamily="34" charset="0"/>
                <a:cs typeface="Arial" panose="020B0604020202020204" pitchFamily="34" charset="0"/>
              </a:rPr>
              <a:t>Research Design Service for equality, diversity and inclusion toolkit: </a:t>
            </a:r>
            <a:r>
              <a:rPr lang="en-GB" sz="1400" dirty="0">
                <a:latin typeface="Arial" panose="020B0604020202020204" pitchFamily="34" charset="0"/>
                <a:ea typeface="Verdana" panose="020B0604030504040204" pitchFamily="34" charset="0"/>
                <a:cs typeface="Arial" panose="020B0604020202020204" pitchFamily="34" charset="0"/>
                <a:hlinkClick r:id="rId3"/>
              </a:rPr>
              <a:t>https://www.rdsresources.org.uk/edi-toolkit</a:t>
            </a:r>
            <a:r>
              <a:rPr lang="en-GB" sz="1400" dirty="0">
                <a:latin typeface="Arial" panose="020B0604020202020204" pitchFamily="34" charset="0"/>
                <a:ea typeface="Verdana" panose="020B0604030504040204" pitchFamily="34" charset="0"/>
                <a:cs typeface="Arial" panose="020B0604020202020204" pitchFamily="34" charset="0"/>
              </a:rPr>
              <a:t> </a:t>
            </a:r>
          </a:p>
          <a:p>
            <a:endParaRPr lang="en-GB" sz="2000" dirty="0">
              <a:latin typeface="Arial" panose="020B0604020202020204" pitchFamily="34" charset="0"/>
              <a:ea typeface="Verdana" panose="020B0604030504040204" pitchFamily="34" charset="0"/>
              <a:cs typeface="Arial" panose="020B0604020202020204" pitchFamily="34" charset="0"/>
            </a:endParaRPr>
          </a:p>
          <a:p>
            <a:r>
              <a:rPr lang="en-GB" sz="2000" dirty="0">
                <a:latin typeface="Arial" panose="020B0604020202020204" pitchFamily="34" charset="0"/>
                <a:ea typeface="Verdana" panose="020B0604030504040204" pitchFamily="34" charset="0"/>
                <a:cs typeface="Arial" panose="020B0604020202020204" pitchFamily="34" charset="0"/>
              </a:rPr>
              <a:t>Use the NIHR Payment for guidance for researchers and professionals to ensure you support your public contributors for their involvement and allocate a budget in your funding application. </a:t>
            </a:r>
            <a:r>
              <a:rPr lang="en-GB" sz="1400" dirty="0">
                <a:latin typeface="Arial" panose="020B0604020202020204" pitchFamily="34" charset="0"/>
                <a:ea typeface="Verdana" panose="020B0604030504040204" pitchFamily="34" charset="0"/>
                <a:cs typeface="Arial" panose="020B0604020202020204" pitchFamily="34" charset="0"/>
                <a:hlinkClick r:id="rId4"/>
              </a:rPr>
              <a:t>https://www.nihr.ac.uk/documents/payment-guidance-for-researchers-and-professionals/27392</a:t>
            </a:r>
            <a:endParaRPr lang="en-GB" sz="1400" dirty="0">
              <a:latin typeface="Arial" panose="020B0604020202020204" pitchFamily="34" charset="0"/>
              <a:ea typeface="Verdana" panose="020B0604030504040204" pitchFamily="34" charset="0"/>
              <a:cs typeface="Arial" panose="020B0604020202020204" pitchFamily="34" charset="0"/>
            </a:endParaRPr>
          </a:p>
          <a:p>
            <a:endParaRPr lang="en-GB" sz="2000" dirty="0">
              <a:latin typeface="Arial" panose="020B0604020202020204" pitchFamily="34" charset="0"/>
              <a:ea typeface="Verdana" panose="020B0604030504040204" pitchFamily="34" charset="0"/>
              <a:cs typeface="Arial" panose="020B0604020202020204" pitchFamily="34" charset="0"/>
            </a:endParaRPr>
          </a:p>
          <a:p>
            <a:r>
              <a:rPr lang="en-GB" sz="2000" dirty="0">
                <a:latin typeface="Arial" panose="020B0604020202020204" pitchFamily="34" charset="0"/>
                <a:ea typeface="Verdana" panose="020B0604030504040204" pitchFamily="34" charset="0"/>
                <a:cs typeface="Arial" panose="020B0604020202020204" pitchFamily="34" charset="0"/>
              </a:rPr>
              <a:t>Ensure the pubic involvement budget in your funding application adequately reflects the level and depth of public involvement you are going to undertake</a:t>
            </a:r>
          </a:p>
        </p:txBody>
      </p:sp>
    </p:spTree>
    <p:extLst>
      <p:ext uri="{BB962C8B-B14F-4D97-AF65-F5344CB8AC3E}">
        <p14:creationId xmlns:p14="http://schemas.microsoft.com/office/powerpoint/2010/main" val="1792680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899" y="981075"/>
            <a:ext cx="9144001" cy="1325563"/>
          </a:xfrm>
        </p:spPr>
        <p:txBody>
          <a:bodyPr/>
          <a:lstStyle/>
          <a:p>
            <a:r>
              <a:rPr lang="en-GB" sz="4400" b="1" dirty="0">
                <a:latin typeface="Arial" panose="020B0604020202020204" pitchFamily="34" charset="0"/>
                <a:ea typeface="Verdana" panose="020B0604030504040204" pitchFamily="34" charset="0"/>
              </a:rPr>
              <a:t>Guidance and resources (2) </a:t>
            </a:r>
            <a:endParaRPr lang="en-GB" sz="4400" dirty="0">
              <a:latin typeface="Arial" panose="020B0604020202020204" pitchFamily="34" charset="0"/>
            </a:endParaRPr>
          </a:p>
        </p:txBody>
      </p:sp>
      <p:sp>
        <p:nvSpPr>
          <p:cNvPr id="3" name="Rectangle 2"/>
          <p:cNvSpPr/>
          <p:nvPr/>
        </p:nvSpPr>
        <p:spPr>
          <a:xfrm>
            <a:off x="1983251" y="2468104"/>
            <a:ext cx="8699403" cy="4093428"/>
          </a:xfrm>
          <a:prstGeom prst="rect">
            <a:avLst/>
          </a:prstGeom>
        </p:spPr>
        <p:txBody>
          <a:bodyPr wrap="square">
            <a:spAutoFit/>
          </a:bodyPr>
          <a:lstStyle/>
          <a:p>
            <a:r>
              <a:rPr lang="en-GB" sz="2000" dirty="0">
                <a:latin typeface="Verdana" panose="020B0604030504040204" pitchFamily="34" charset="0"/>
                <a:ea typeface="Verdana" panose="020B0604030504040204" pitchFamily="34" charset="0"/>
              </a:rPr>
              <a:t>Public Co-applicant: no formal requirement but refer to NIHR guidance for </a:t>
            </a:r>
            <a:r>
              <a:rPr lang="en-GB" sz="2000" dirty="0">
                <a:latin typeface="Verdana" panose="020B0604030504040204" pitchFamily="34" charset="0"/>
                <a:ea typeface="Verdana" panose="020B0604030504040204" pitchFamily="34" charset="0"/>
                <a:hlinkClick r:id="rId2"/>
              </a:rPr>
              <a:t>https://www.invo.org.uk/posttypepublication/public-co-applicants-in-research-guidance-on-roles-and-responsibilities/</a:t>
            </a:r>
            <a:endParaRPr lang="en-GB" sz="2000" dirty="0">
              <a:latin typeface="Verdana" panose="020B0604030504040204" pitchFamily="34" charset="0"/>
              <a:ea typeface="Verdana" panose="020B0604030504040204" pitchFamily="34" charset="0"/>
            </a:endParaRPr>
          </a:p>
          <a:p>
            <a:endParaRPr lang="en-GB" sz="2000" dirty="0">
              <a:latin typeface="Verdana" panose="020B0604030504040204" pitchFamily="34" charset="0"/>
              <a:ea typeface="Verdana" panose="020B0604030504040204" pitchFamily="34" charset="0"/>
            </a:endParaRPr>
          </a:p>
          <a:p>
            <a:r>
              <a:rPr lang="en-GB" sz="2000" dirty="0">
                <a:latin typeface="Verdana" panose="020B0604030504040204" pitchFamily="34" charset="0"/>
                <a:ea typeface="Verdana" panose="020B0604030504040204" pitchFamily="34" charset="0"/>
              </a:rPr>
              <a:t>For more guidance on issues related to the involvement of a co-applicant refer to the following: </a:t>
            </a:r>
          </a:p>
          <a:p>
            <a:r>
              <a:rPr lang="en-GB" sz="2000" dirty="0">
                <a:latin typeface="Verdana" panose="020B0604030504040204" pitchFamily="34" charset="0"/>
                <a:ea typeface="Verdana" panose="020B0604030504040204" pitchFamily="34" charset="0"/>
                <a:hlinkClick r:id="rId3"/>
              </a:rPr>
              <a:t>https://peterbates.org.uk/wp-content/uploads/2017/04/how_to_engage_people_as_research_co-applicants.pdf</a:t>
            </a:r>
            <a:endParaRPr lang="en-GB" sz="2000" dirty="0">
              <a:latin typeface="Verdana" panose="020B0604030504040204" pitchFamily="34" charset="0"/>
              <a:ea typeface="Verdana" panose="020B0604030504040204" pitchFamily="34" charset="0"/>
            </a:endParaRPr>
          </a:p>
          <a:p>
            <a:endParaRPr lang="en-GB" sz="2000" dirty="0">
              <a:latin typeface="Verdana" panose="020B0604030504040204" pitchFamily="34" charset="0"/>
              <a:ea typeface="Verdana" panose="020B0604030504040204" pitchFamily="34" charset="0"/>
            </a:endParaRPr>
          </a:p>
          <a:p>
            <a:r>
              <a:rPr lang="en-GB" sz="2000" dirty="0">
                <a:latin typeface="Verdana" panose="020B0604030504040204" pitchFamily="34" charset="0"/>
                <a:ea typeface="Verdana" panose="020B0604030504040204" pitchFamily="34" charset="0"/>
              </a:rPr>
              <a:t>PPI Lead: This can be someone within the research team who takes responsibility for co-ordinating meetings and supporting public involvement</a:t>
            </a:r>
          </a:p>
        </p:txBody>
      </p:sp>
    </p:spTree>
    <p:extLst>
      <p:ext uri="{BB962C8B-B14F-4D97-AF65-F5344CB8AC3E}">
        <p14:creationId xmlns:p14="http://schemas.microsoft.com/office/powerpoint/2010/main" val="3426149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699" y="815975"/>
            <a:ext cx="9144001" cy="1325563"/>
          </a:xfrm>
        </p:spPr>
        <p:txBody>
          <a:bodyPr/>
          <a:lstStyle/>
          <a:p>
            <a:r>
              <a:rPr lang="en-GB" sz="4400" b="1" dirty="0">
                <a:latin typeface="Arial" panose="020B0604020202020204" pitchFamily="34" charset="0"/>
                <a:ea typeface="Verdana" panose="020B0604030504040204" pitchFamily="34" charset="0"/>
              </a:rPr>
              <a:t>Guidance and </a:t>
            </a:r>
            <a:r>
              <a:rPr lang="en-GB" sz="4400" b="1" dirty="0" smtClean="0">
                <a:latin typeface="Arial" panose="020B0604020202020204" pitchFamily="34" charset="0"/>
                <a:ea typeface="Verdana" panose="020B0604030504040204" pitchFamily="34" charset="0"/>
              </a:rPr>
              <a:t>resources </a:t>
            </a:r>
            <a:r>
              <a:rPr lang="en-GB" sz="4400" b="1" dirty="0">
                <a:latin typeface="Arial" panose="020B0604020202020204" pitchFamily="34" charset="0"/>
                <a:ea typeface="Verdana" panose="020B0604030504040204" pitchFamily="34" charset="0"/>
              </a:rPr>
              <a:t>(3) </a:t>
            </a:r>
            <a:r>
              <a:rPr lang="en-GB" b="1" dirty="0">
                <a:latin typeface="Verdana" panose="020B0604030504040204" pitchFamily="34" charset="0"/>
                <a:ea typeface="Verdana" panose="020B0604030504040204" pitchFamily="34" charset="0"/>
              </a:rPr>
              <a:t/>
            </a:r>
            <a:br>
              <a:rPr lang="en-GB" b="1" dirty="0">
                <a:latin typeface="Verdana" panose="020B0604030504040204" pitchFamily="34" charset="0"/>
                <a:ea typeface="Verdana" panose="020B0604030504040204" pitchFamily="34" charset="0"/>
              </a:rPr>
            </a:br>
            <a:endParaRPr lang="en-GB" dirty="0"/>
          </a:p>
        </p:txBody>
      </p:sp>
      <p:pic>
        <p:nvPicPr>
          <p:cNvPr id="3" name="Picture 2"/>
          <p:cNvPicPr>
            <a:picLocks noChangeAspect="1"/>
          </p:cNvPicPr>
          <p:nvPr/>
        </p:nvPicPr>
        <p:blipFill>
          <a:blip r:embed="rId2"/>
          <a:stretch>
            <a:fillRect/>
          </a:stretch>
        </p:blipFill>
        <p:spPr>
          <a:xfrm>
            <a:off x="2009984" y="1675265"/>
            <a:ext cx="7503289" cy="3221273"/>
          </a:xfrm>
          <a:prstGeom prst="rect">
            <a:avLst/>
          </a:prstGeom>
        </p:spPr>
      </p:pic>
      <p:sp>
        <p:nvSpPr>
          <p:cNvPr id="4" name="Rectangle 3"/>
          <p:cNvSpPr/>
          <p:nvPr/>
        </p:nvSpPr>
        <p:spPr>
          <a:xfrm>
            <a:off x="2045677" y="4918150"/>
            <a:ext cx="9639300" cy="2215991"/>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The standards are: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 framework for what good public involvement in research looks like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Designed to encourage reflection and learning</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 tool to identify what is going well and what needs improving</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Intended to be used with any method or approach to public involvement in research</a:t>
            </a:r>
          </a:p>
          <a:p>
            <a:endParaRPr lang="en-GB" dirty="0">
              <a:latin typeface="Arial" panose="020B0604020202020204" pitchFamily="34" charset="0"/>
              <a:cs typeface="Arial" panose="020B0604020202020204" pitchFamily="34" charset="0"/>
            </a:endParaRPr>
          </a:p>
        </p:txBody>
      </p:sp>
      <p:sp>
        <p:nvSpPr>
          <p:cNvPr id="5" name="Rectangle 4"/>
          <p:cNvSpPr/>
          <p:nvPr/>
        </p:nvSpPr>
        <p:spPr>
          <a:xfrm>
            <a:off x="7725507" y="6517250"/>
            <a:ext cx="4117731" cy="246221"/>
          </a:xfrm>
          <a:prstGeom prst="rect">
            <a:avLst/>
          </a:prstGeom>
        </p:spPr>
        <p:txBody>
          <a:bodyPr wrap="square">
            <a:spAutoFit/>
          </a:bodyPr>
          <a:lstStyle/>
          <a:p>
            <a:r>
              <a:rPr lang="en-GB" sz="1000" dirty="0">
                <a:latin typeface="Verdana" panose="020B0604030504040204" pitchFamily="34" charset="0"/>
                <a:ea typeface="Verdana" panose="020B0604030504040204" pitchFamily="34" charset="0"/>
                <a:hlinkClick r:id="rId3"/>
              </a:rPr>
              <a:t>https://sites.google.com/nihr.ac.uk/pi-standards/home</a:t>
            </a:r>
            <a:endParaRPr lang="en-GB" sz="1000" dirty="0"/>
          </a:p>
        </p:txBody>
      </p:sp>
    </p:spTree>
    <p:extLst>
      <p:ext uri="{BB962C8B-B14F-4D97-AF65-F5344CB8AC3E}">
        <p14:creationId xmlns:p14="http://schemas.microsoft.com/office/powerpoint/2010/main" val="3943399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662" y="3376711"/>
            <a:ext cx="9403080" cy="1133477"/>
          </a:xfrm>
        </p:spPr>
        <p:txBody>
          <a:bodyPr/>
          <a:lstStyle/>
          <a:p>
            <a:r>
              <a:rPr lang="en-GB" sz="4400" b="1" dirty="0">
                <a:latin typeface="Arial" panose="020B0604020202020204" pitchFamily="34" charset="0"/>
                <a:ea typeface="Verdana" panose="020B0604030504040204" pitchFamily="34" charset="0"/>
                <a:cs typeface="Arial" panose="020B0604020202020204" pitchFamily="34" charset="0"/>
              </a:rPr>
              <a:t>Part 3: How can the RDSEM assist with public involvement?</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271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22375"/>
            <a:ext cx="9144001" cy="1325563"/>
          </a:xfrm>
        </p:spPr>
        <p:txBody>
          <a:bodyPr/>
          <a:lstStyle/>
          <a:p>
            <a:r>
              <a:rPr lang="en-GB" sz="4400" b="1" dirty="0">
                <a:latin typeface="Arial" panose="020B0604020202020204" pitchFamily="34" charset="0"/>
                <a:ea typeface="Verdana" panose="020B0604030504040204" pitchFamily="34" charset="0"/>
              </a:rPr>
              <a:t>RDS East Midlands: Public involvement support and resources (1)</a:t>
            </a:r>
            <a:endParaRPr lang="en-GB" sz="4400" dirty="0">
              <a:latin typeface="Arial" panose="020B0604020202020204" pitchFamily="34" charset="0"/>
            </a:endParaRPr>
          </a:p>
        </p:txBody>
      </p:sp>
      <p:sp>
        <p:nvSpPr>
          <p:cNvPr id="3" name="Rectangle 2"/>
          <p:cNvSpPr/>
          <p:nvPr/>
        </p:nvSpPr>
        <p:spPr>
          <a:xfrm>
            <a:off x="1244600" y="3012056"/>
            <a:ext cx="9983176" cy="3477875"/>
          </a:xfrm>
          <a:prstGeom prst="rect">
            <a:avLst/>
          </a:prstGeom>
        </p:spPr>
        <p:txBody>
          <a:bodyPr wrap="square">
            <a:spAutoFit/>
          </a:bodyPr>
          <a:lstStyle/>
          <a:p>
            <a:pPr lvl="1"/>
            <a:r>
              <a:rPr lang="en-GB" sz="2000" dirty="0">
                <a:latin typeface="Arial" panose="020B0604020202020204" pitchFamily="34" charset="0"/>
                <a:ea typeface="Verdana" panose="020B0604030504040204" pitchFamily="34" charset="0"/>
                <a:cs typeface="Arial" panose="020B0604020202020204" pitchFamily="34" charset="0"/>
              </a:rPr>
              <a:t>Patient and Public Regional Lead for PPI can assist with:</a:t>
            </a:r>
          </a:p>
          <a:p>
            <a:pPr lvl="1"/>
            <a:endParaRPr lang="en-GB" sz="2000" dirty="0">
              <a:latin typeface="Arial" panose="020B0604020202020204" pitchFamily="34" charset="0"/>
              <a:ea typeface="Verdana" panose="020B0604030504040204" pitchFamily="34" charset="0"/>
              <a:cs typeface="Arial" panose="020B0604020202020204" pitchFamily="34" charset="0"/>
            </a:endParaRPr>
          </a:p>
          <a:p>
            <a:pPr lvl="2"/>
            <a:r>
              <a:rPr lang="en-GB" sz="2000" dirty="0">
                <a:latin typeface="Arial" panose="020B0604020202020204" pitchFamily="34" charset="0"/>
                <a:ea typeface="Verdana" panose="020B0604030504040204" pitchFamily="34" charset="0"/>
                <a:cs typeface="Arial" panose="020B0604020202020204" pitchFamily="34" charset="0"/>
              </a:rPr>
              <a:t>Advice and guidance on public involvement at the development stage of funding applications to individual researchers and in MAP meetings</a:t>
            </a:r>
          </a:p>
          <a:p>
            <a:pPr lvl="2"/>
            <a:endParaRPr lang="en-GB" sz="2000" dirty="0">
              <a:latin typeface="Arial" panose="020B0604020202020204" pitchFamily="34" charset="0"/>
              <a:ea typeface="Verdana" panose="020B0604030504040204" pitchFamily="34" charset="0"/>
              <a:cs typeface="Arial" panose="020B0604020202020204" pitchFamily="34" charset="0"/>
            </a:endParaRPr>
          </a:p>
          <a:p>
            <a:pPr lvl="2"/>
            <a:r>
              <a:rPr lang="en-GB" sz="2000" dirty="0">
                <a:latin typeface="Arial" panose="020B0604020202020204" pitchFamily="34" charset="0"/>
                <a:ea typeface="Verdana" panose="020B0604030504040204" pitchFamily="34" charset="0"/>
                <a:cs typeface="Arial" panose="020B0604020202020204" pitchFamily="34" charset="0"/>
              </a:rPr>
              <a:t>Guidance on how to integrate public involvement in research projects </a:t>
            </a:r>
          </a:p>
          <a:p>
            <a:pPr lvl="2"/>
            <a:endParaRPr lang="en-GB" sz="2000" dirty="0">
              <a:latin typeface="Arial" panose="020B0604020202020204" pitchFamily="34" charset="0"/>
              <a:ea typeface="Verdana" panose="020B0604030504040204" pitchFamily="34" charset="0"/>
              <a:cs typeface="Arial" panose="020B0604020202020204" pitchFamily="34" charset="0"/>
            </a:endParaRPr>
          </a:p>
          <a:p>
            <a:pPr lvl="2"/>
            <a:r>
              <a:rPr lang="en-GB" sz="2000" dirty="0">
                <a:latin typeface="Arial" panose="020B0604020202020204" pitchFamily="34" charset="0"/>
                <a:ea typeface="Verdana" panose="020B0604030504040204" pitchFamily="34" charset="0"/>
                <a:cs typeface="Arial" panose="020B0604020202020204" pitchFamily="34" charset="0"/>
              </a:rPr>
              <a:t>Guidance on budgeting for public involvement </a:t>
            </a:r>
          </a:p>
          <a:p>
            <a:pPr lvl="2"/>
            <a:endParaRPr lang="en-GB" sz="2000" dirty="0">
              <a:latin typeface="Arial" panose="020B0604020202020204" pitchFamily="34" charset="0"/>
              <a:ea typeface="Verdana" panose="020B0604030504040204" pitchFamily="34" charset="0"/>
              <a:cs typeface="Arial" panose="020B0604020202020204" pitchFamily="34" charset="0"/>
            </a:endParaRPr>
          </a:p>
          <a:p>
            <a:pPr lvl="2"/>
            <a:r>
              <a:rPr lang="en-GB" sz="2000" dirty="0">
                <a:latin typeface="Arial" panose="020B0604020202020204" pitchFamily="34" charset="0"/>
                <a:ea typeface="Verdana" panose="020B0604030504040204" pitchFamily="34" charset="0"/>
                <a:cs typeface="Arial" panose="020B0604020202020204" pitchFamily="34" charset="0"/>
              </a:rPr>
              <a:t>How to ensure equality, diversity and inclusion in public involvement recruitment and research is integrated from the outset</a:t>
            </a:r>
            <a:endParaRPr lang="en-GB" sz="20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404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0" y="164328"/>
            <a:ext cx="10605053" cy="878788"/>
          </a:xfrm>
        </p:spPr>
        <p:txBody>
          <a:bodyPr>
            <a:normAutofit/>
          </a:bodyPr>
          <a:lstStyle/>
          <a:p>
            <a:r>
              <a:rPr lang="en-GB" sz="4400" b="1" dirty="0" smtClean="0">
                <a:latin typeface="Arial" panose="020B0604020202020204" pitchFamily="34" charset="0"/>
              </a:rPr>
              <a:t>Background</a:t>
            </a:r>
            <a:endParaRPr lang="en-GB" sz="4400" b="1" dirty="0">
              <a:latin typeface="Arial" panose="020B0604020202020204" pitchFamily="34" charset="0"/>
            </a:endParaRPr>
          </a:p>
        </p:txBody>
      </p:sp>
      <p:sp>
        <p:nvSpPr>
          <p:cNvPr id="3" name="Content Placeholder 2"/>
          <p:cNvSpPr>
            <a:spLocks noGrp="1"/>
          </p:cNvSpPr>
          <p:nvPr>
            <p:ph idx="1"/>
          </p:nvPr>
        </p:nvSpPr>
        <p:spPr>
          <a:xfrm>
            <a:off x="321136" y="603722"/>
            <a:ext cx="8830520" cy="4213605"/>
          </a:xfrm>
        </p:spPr>
        <p:txBody>
          <a:bodyPr>
            <a:noAutofit/>
          </a:bodyPr>
          <a:lstStyle/>
          <a:p>
            <a:pPr marL="0" indent="0">
              <a:spcBef>
                <a:spcPts val="600"/>
              </a:spcBef>
              <a:spcAft>
                <a:spcPts val="600"/>
              </a:spcAft>
              <a:buNone/>
            </a:pPr>
            <a:endParaRPr lang="en-US" sz="3000" b="1" u="sng" kern="0" dirty="0" smtClean="0">
              <a:latin typeface="Arial" panose="020B0604020202020204" pitchFamily="34" charset="0"/>
            </a:endParaRPr>
          </a:p>
          <a:p>
            <a:pPr>
              <a:spcBef>
                <a:spcPts val="600"/>
              </a:spcBef>
              <a:spcAft>
                <a:spcPts val="600"/>
              </a:spcAft>
            </a:pPr>
            <a:r>
              <a:rPr lang="en-US" sz="3600" kern="0" dirty="0" smtClean="0">
                <a:latin typeface="Arial" panose="020B0604020202020204" pitchFamily="34" charset="0"/>
              </a:rPr>
              <a:t>How bad is problem?</a:t>
            </a:r>
          </a:p>
          <a:p>
            <a:pPr>
              <a:spcBef>
                <a:spcPts val="600"/>
              </a:spcBef>
              <a:spcAft>
                <a:spcPts val="600"/>
              </a:spcAft>
            </a:pPr>
            <a:endParaRPr lang="en-US" sz="3600" kern="0" dirty="0" smtClean="0">
              <a:latin typeface="Arial" panose="020B0604020202020204" pitchFamily="34" charset="0"/>
            </a:endParaRPr>
          </a:p>
          <a:p>
            <a:pPr>
              <a:spcBef>
                <a:spcPts val="600"/>
              </a:spcBef>
              <a:spcAft>
                <a:spcPts val="600"/>
              </a:spcAft>
            </a:pPr>
            <a:r>
              <a:rPr lang="en-US" sz="3600" kern="0" dirty="0" smtClean="0">
                <a:latin typeface="Arial" panose="020B0604020202020204" pitchFamily="34" charset="0"/>
              </a:rPr>
              <a:t>What don’t we don’t about this area? </a:t>
            </a:r>
          </a:p>
        </p:txBody>
      </p:sp>
      <p:pic>
        <p:nvPicPr>
          <p:cNvPr id="6" name="Picture Placeholder 5" descr="People holding up speak captions." title="Qualitative methods"/>
          <p:cNvPicPr>
            <a:picLocks noChangeAspect="1"/>
          </p:cNvPicPr>
          <p:nvPr/>
        </p:nvPicPr>
        <p:blipFill rotWithShape="1">
          <a:blip r:embed="rId3"/>
          <a:srcRect l="995" t="25253" r="1161"/>
          <a:stretch/>
        </p:blipFill>
        <p:spPr>
          <a:xfrm>
            <a:off x="2062976" y="3122340"/>
            <a:ext cx="7192536" cy="2665142"/>
          </a:xfrm>
          <a:prstGeom prst="rect">
            <a:avLst/>
          </a:prstGeom>
        </p:spPr>
      </p:pic>
    </p:spTree>
    <p:extLst>
      <p:ext uri="{BB962C8B-B14F-4D97-AF65-F5344CB8AC3E}">
        <p14:creationId xmlns:p14="http://schemas.microsoft.com/office/powerpoint/2010/main" val="1147093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1006475"/>
            <a:ext cx="9144001" cy="1325563"/>
          </a:xfrm>
        </p:spPr>
        <p:txBody>
          <a:bodyPr/>
          <a:lstStyle/>
          <a:p>
            <a:r>
              <a:rPr lang="en-GB" sz="4400" b="1" dirty="0">
                <a:latin typeface="Arial" panose="020B0604020202020204" pitchFamily="34" charset="0"/>
                <a:ea typeface="Verdana" panose="020B0604030504040204" pitchFamily="34" charset="0"/>
              </a:rPr>
              <a:t>RDS East Midlands: Public contributors (2)</a:t>
            </a:r>
            <a:endParaRPr lang="en-GB" sz="4400" dirty="0">
              <a:latin typeface="Arial" panose="020B0604020202020204" pitchFamily="34" charset="0"/>
            </a:endParaRPr>
          </a:p>
        </p:txBody>
      </p:sp>
      <p:sp>
        <p:nvSpPr>
          <p:cNvPr id="3" name="Rectangle 2"/>
          <p:cNvSpPr/>
          <p:nvPr/>
        </p:nvSpPr>
        <p:spPr>
          <a:xfrm>
            <a:off x="1473200" y="2663676"/>
            <a:ext cx="9983177" cy="3477875"/>
          </a:xfrm>
          <a:prstGeom prst="rect">
            <a:avLst/>
          </a:prstGeom>
        </p:spPr>
        <p:txBody>
          <a:bodyPr wrap="square">
            <a:spAutoFit/>
          </a:bodyPr>
          <a:lstStyle/>
          <a:p>
            <a:r>
              <a:rPr lang="en-GB" sz="2000" dirty="0">
                <a:latin typeface="Arial" panose="020B0604020202020204" pitchFamily="34" charset="0"/>
                <a:ea typeface="Verdana" panose="020B0604030504040204" pitchFamily="34" charset="0"/>
                <a:cs typeface="Arial" panose="020B0604020202020204" pitchFamily="34" charset="0"/>
              </a:rPr>
              <a:t>We have an experienced and diverse team of public contributors that can:</a:t>
            </a:r>
          </a:p>
          <a:p>
            <a:endParaRPr lang="en-GB" sz="2000" dirty="0">
              <a:latin typeface="Arial" panose="020B0604020202020204" pitchFamily="34" charset="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r>
              <a:rPr lang="en-GB" sz="2000" dirty="0">
                <a:latin typeface="Arial" panose="020B0604020202020204" pitchFamily="34" charset="0"/>
                <a:ea typeface="Verdana" panose="020B0604030504040204" pitchFamily="34" charset="0"/>
                <a:cs typeface="Arial" panose="020B0604020202020204" pitchFamily="34" charset="0"/>
              </a:rPr>
              <a:t>Review plans for public involvement in funding applications  for public involvement content and Plain English Summary</a:t>
            </a:r>
          </a:p>
          <a:p>
            <a:pPr marL="800100" lvl="1" indent="-342900">
              <a:buFont typeface="Arial" panose="020B0604020202020204" pitchFamily="34" charset="0"/>
              <a:buChar char="•"/>
            </a:pPr>
            <a:endParaRPr lang="en-GB" sz="2000" dirty="0">
              <a:latin typeface="Arial" panose="020B0604020202020204" pitchFamily="34" charset="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r>
              <a:rPr lang="en-GB" sz="2000" dirty="0">
                <a:latin typeface="Arial" panose="020B0604020202020204" pitchFamily="34" charset="0"/>
                <a:ea typeface="Verdana" panose="020B0604030504040204" pitchFamily="34" charset="0"/>
                <a:cs typeface="Arial" panose="020B0604020202020204" pitchFamily="34" charset="0"/>
              </a:rPr>
              <a:t>Review public involvement plans in practice Fellowship interviews</a:t>
            </a:r>
          </a:p>
          <a:p>
            <a:pPr marL="800100" lvl="1" indent="-342900">
              <a:buFont typeface="Arial" panose="020B0604020202020204" pitchFamily="34" charset="0"/>
              <a:buChar char="•"/>
            </a:pPr>
            <a:endParaRPr lang="en-GB" sz="2000" dirty="0">
              <a:latin typeface="Arial" panose="020B0604020202020204" pitchFamily="34" charset="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r>
              <a:rPr lang="en-GB" sz="2000" dirty="0">
                <a:latin typeface="Arial" panose="020B0604020202020204" pitchFamily="34" charset="0"/>
                <a:ea typeface="Verdana" panose="020B0604030504040204" pitchFamily="34" charset="0"/>
                <a:cs typeface="Arial" panose="020B0604020202020204" pitchFamily="34" charset="0"/>
              </a:rPr>
              <a:t>Take part in public involvement Advisory groups for researchers (upon request to PPI Lead) </a:t>
            </a:r>
          </a:p>
          <a:p>
            <a:pPr marL="800100" lvl="1" indent="-342900">
              <a:buFont typeface="Arial" panose="020B0604020202020204" pitchFamily="34" charset="0"/>
              <a:buChar char="•"/>
            </a:pPr>
            <a:endParaRPr lang="en-GB" sz="2000" dirty="0">
              <a:latin typeface="Arial" panose="020B0604020202020204" pitchFamily="34" charset="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r>
              <a:rPr lang="en-GB" sz="2000" dirty="0">
                <a:latin typeface="Arial" panose="020B0604020202020204" pitchFamily="34" charset="0"/>
                <a:ea typeface="Verdana" panose="020B0604030504040204" pitchFamily="34" charset="0"/>
                <a:cs typeface="Arial" panose="020B0604020202020204" pitchFamily="34" charset="0"/>
              </a:rPr>
              <a:t>Act as Co-applicants (upon request to PPI Lead)</a:t>
            </a:r>
          </a:p>
        </p:txBody>
      </p:sp>
    </p:spTree>
    <p:extLst>
      <p:ext uri="{BB962C8B-B14F-4D97-AF65-F5344CB8AC3E}">
        <p14:creationId xmlns:p14="http://schemas.microsoft.com/office/powerpoint/2010/main" val="1941286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01" y="1624790"/>
            <a:ext cx="9144001" cy="1325563"/>
          </a:xfrm>
        </p:spPr>
        <p:txBody>
          <a:bodyPr/>
          <a:lstStyle/>
          <a:p>
            <a:r>
              <a:rPr lang="en-GB" b="1" dirty="0">
                <a:latin typeface="Arial" panose="020B0604020202020204" pitchFamily="34" charset="0"/>
                <a:ea typeface="Verdana" panose="020B0604030504040204" pitchFamily="34" charset="0"/>
              </a:rPr>
              <a:t>Public Involvement Fund (PIF)</a:t>
            </a:r>
            <a:br>
              <a:rPr lang="en-GB" b="1" dirty="0">
                <a:latin typeface="Arial" panose="020B0604020202020204" pitchFamily="34" charset="0"/>
                <a:ea typeface="Verdana" panose="020B0604030504040204" pitchFamily="34" charset="0"/>
              </a:rPr>
            </a:br>
            <a:r>
              <a:rPr lang="en-GB" b="1" dirty="0" smtClean="0">
                <a:latin typeface="Verdana" panose="020B0604030504040204" pitchFamily="34" charset="0"/>
                <a:ea typeface="Verdana" panose="020B0604030504040204" pitchFamily="34" charset="0"/>
              </a:rPr>
              <a:t/>
            </a:r>
            <a:br>
              <a:rPr lang="en-GB" b="1" dirty="0" smtClean="0">
                <a:latin typeface="Verdana" panose="020B0604030504040204" pitchFamily="34" charset="0"/>
                <a:ea typeface="Verdana" panose="020B0604030504040204" pitchFamily="34" charset="0"/>
              </a:rPr>
            </a:br>
            <a:endParaRPr lang="en-GB" dirty="0"/>
          </a:p>
        </p:txBody>
      </p:sp>
      <p:sp>
        <p:nvSpPr>
          <p:cNvPr id="3" name="Rectangle 2"/>
          <p:cNvSpPr/>
          <p:nvPr/>
        </p:nvSpPr>
        <p:spPr>
          <a:xfrm>
            <a:off x="923189" y="2307693"/>
            <a:ext cx="9574823" cy="1015663"/>
          </a:xfrm>
          <a:prstGeom prst="rect">
            <a:avLst/>
          </a:prstGeom>
        </p:spPr>
        <p:txBody>
          <a:bodyPr wrap="square">
            <a:spAutoFit/>
          </a:bodyPr>
          <a:lstStyle/>
          <a:p>
            <a:r>
              <a:rPr lang="en-GB" sz="2000" dirty="0">
                <a:latin typeface="Arial" panose="020B0604020202020204" pitchFamily="34" charset="0"/>
                <a:ea typeface="Verdana" panose="020B0604030504040204" pitchFamily="34" charset="0"/>
                <a:cs typeface="Arial" panose="020B0604020202020204" pitchFamily="34" charset="0"/>
              </a:rPr>
              <a:t>We provide small awards to support public involvement </a:t>
            </a:r>
            <a:r>
              <a:rPr lang="en-GB" sz="2000" b="1" dirty="0" smtClean="0">
                <a:latin typeface="Arial" panose="020B0604020202020204" pitchFamily="34" charset="0"/>
                <a:ea typeface="Verdana" panose="020B0604030504040204" pitchFamily="34" charset="0"/>
                <a:cs typeface="Arial" panose="020B0604020202020204" pitchFamily="34" charset="0"/>
              </a:rPr>
              <a:t>at </a:t>
            </a:r>
            <a:r>
              <a:rPr lang="en-GB" sz="2000" b="1" dirty="0">
                <a:latin typeface="Arial" panose="020B0604020202020204" pitchFamily="34" charset="0"/>
                <a:ea typeface="Verdana" panose="020B0604030504040204" pitchFamily="34" charset="0"/>
                <a:cs typeface="Arial" panose="020B0604020202020204" pitchFamily="34" charset="0"/>
              </a:rPr>
              <a:t>an early stage </a:t>
            </a:r>
            <a:r>
              <a:rPr lang="en-GB" sz="2000" dirty="0">
                <a:latin typeface="Arial" panose="020B0604020202020204" pitchFamily="34" charset="0"/>
                <a:ea typeface="Verdana" panose="020B0604030504040204" pitchFamily="34" charset="0"/>
                <a:cs typeface="Arial" panose="020B0604020202020204" pitchFamily="34" charset="0"/>
              </a:rPr>
              <a:t>in</a:t>
            </a:r>
            <a:r>
              <a:rPr lang="en-GB" sz="2000" b="1" dirty="0">
                <a:latin typeface="Arial" panose="020B0604020202020204" pitchFamily="34" charset="0"/>
                <a:ea typeface="Verdana" panose="020B0604030504040204" pitchFamily="34" charset="0"/>
                <a:cs typeface="Arial" panose="020B0604020202020204" pitchFamily="34" charset="0"/>
              </a:rPr>
              <a:t> </a:t>
            </a:r>
            <a:r>
              <a:rPr lang="en-GB" sz="2000" dirty="0">
                <a:latin typeface="Arial" panose="020B0604020202020204" pitchFamily="34" charset="0"/>
                <a:ea typeface="Verdana" panose="020B0604030504040204" pitchFamily="34" charset="0"/>
                <a:cs typeface="Arial" panose="020B0604020202020204" pitchFamily="34" charset="0"/>
              </a:rPr>
              <a:t>the development of funding application </a:t>
            </a:r>
            <a:r>
              <a:rPr lang="en-GB" sz="2000" dirty="0" smtClean="0">
                <a:latin typeface="Arial" panose="020B0604020202020204" pitchFamily="34" charset="0"/>
                <a:ea typeface="Verdana" panose="020B0604030504040204" pitchFamily="34" charset="0"/>
                <a:cs typeface="Arial" panose="020B0604020202020204" pitchFamily="34" charset="0"/>
              </a:rPr>
              <a:t>forms. </a:t>
            </a:r>
            <a:br>
              <a:rPr lang="en-GB" sz="2000" dirty="0" smtClean="0">
                <a:latin typeface="Arial" panose="020B0604020202020204" pitchFamily="34" charset="0"/>
                <a:ea typeface="Verdana" panose="020B0604030504040204" pitchFamily="34" charset="0"/>
                <a:cs typeface="Arial" panose="020B0604020202020204" pitchFamily="34" charset="0"/>
              </a:rPr>
            </a:br>
            <a:r>
              <a:rPr lang="en-GB" sz="2000" dirty="0" smtClean="0">
                <a:latin typeface="Arial" panose="020B0604020202020204" pitchFamily="34" charset="0"/>
                <a:ea typeface="Verdana" panose="020B0604030504040204" pitchFamily="34" charset="0"/>
                <a:cs typeface="Arial" panose="020B0604020202020204" pitchFamily="34" charset="0"/>
              </a:rPr>
              <a:t>The </a:t>
            </a:r>
            <a:r>
              <a:rPr lang="en-GB" sz="2000" dirty="0">
                <a:latin typeface="Arial" panose="020B0604020202020204" pitchFamily="34" charset="0"/>
                <a:ea typeface="Verdana" panose="020B0604030504040204" pitchFamily="34" charset="0"/>
                <a:cs typeface="Arial" panose="020B0604020202020204" pitchFamily="34" charset="0"/>
              </a:rPr>
              <a:t>awards are as follows:</a:t>
            </a:r>
          </a:p>
        </p:txBody>
      </p:sp>
      <p:graphicFrame>
        <p:nvGraphicFramePr>
          <p:cNvPr id="6" name="Table 5"/>
          <p:cNvGraphicFramePr>
            <a:graphicFrameLocks noGrp="1"/>
          </p:cNvGraphicFramePr>
          <p:nvPr>
            <p:extLst>
              <p:ext uri="{D42A27DB-BD31-4B8C-83A1-F6EECF244321}">
                <p14:modId xmlns:p14="http://schemas.microsoft.com/office/powerpoint/2010/main" val="2573033388"/>
              </p:ext>
            </p:extLst>
          </p:nvPr>
        </p:nvGraphicFramePr>
        <p:xfrm>
          <a:off x="1917700" y="3511692"/>
          <a:ext cx="8513664" cy="3230875"/>
        </p:xfrm>
        <a:graphic>
          <a:graphicData uri="http://schemas.openxmlformats.org/drawingml/2006/table">
            <a:tbl>
              <a:tblPr firstRow="1" firstCol="1" bandRow="1">
                <a:tableStyleId>{5C22544A-7EE6-4342-B048-85BDC9FD1C3A}</a:tableStyleId>
              </a:tblPr>
              <a:tblGrid>
                <a:gridCol w="2188723">
                  <a:extLst>
                    <a:ext uri="{9D8B030D-6E8A-4147-A177-3AD203B41FA5}">
                      <a16:colId xmlns:a16="http://schemas.microsoft.com/office/drawing/2014/main" val="2862710296"/>
                    </a:ext>
                  </a:extLst>
                </a:gridCol>
                <a:gridCol w="2267487">
                  <a:extLst>
                    <a:ext uri="{9D8B030D-6E8A-4147-A177-3AD203B41FA5}">
                      <a16:colId xmlns:a16="http://schemas.microsoft.com/office/drawing/2014/main" val="2459463035"/>
                    </a:ext>
                  </a:extLst>
                </a:gridCol>
                <a:gridCol w="2165376">
                  <a:extLst>
                    <a:ext uri="{9D8B030D-6E8A-4147-A177-3AD203B41FA5}">
                      <a16:colId xmlns:a16="http://schemas.microsoft.com/office/drawing/2014/main" val="4140381522"/>
                    </a:ext>
                  </a:extLst>
                </a:gridCol>
                <a:gridCol w="1892078">
                  <a:extLst>
                    <a:ext uri="{9D8B030D-6E8A-4147-A177-3AD203B41FA5}">
                      <a16:colId xmlns:a16="http://schemas.microsoft.com/office/drawing/2014/main" val="3998373405"/>
                    </a:ext>
                  </a:extLst>
                </a:gridCol>
              </a:tblGrid>
              <a:tr h="627636">
                <a:tc>
                  <a:txBody>
                    <a:bodyPr/>
                    <a:lstStyle/>
                    <a:p>
                      <a:pPr>
                        <a:lnSpc>
                          <a:spcPct val="107000"/>
                        </a:lnSpc>
                        <a:spcAft>
                          <a:spcPts val="0"/>
                        </a:spcAft>
                      </a:pPr>
                      <a:r>
                        <a:rPr lang="en-GB" sz="1400" b="1" dirty="0">
                          <a:solidFill>
                            <a:srgbClr val="002060"/>
                          </a:solidFill>
                          <a:effectLst/>
                          <a:latin typeface="Arial" panose="020B0604020202020204" pitchFamily="34" charset="0"/>
                          <a:cs typeface="Arial" panose="020B0604020202020204" pitchFamily="34" charset="0"/>
                        </a:rPr>
                        <a:t>Type of funding application</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tx2">
                        <a:lumMod val="20000"/>
                        <a:lumOff val="80000"/>
                      </a:schemeClr>
                    </a:solidFill>
                  </a:tcPr>
                </a:tc>
                <a:tc>
                  <a:txBody>
                    <a:bodyPr/>
                    <a:lstStyle/>
                    <a:p>
                      <a:pPr>
                        <a:lnSpc>
                          <a:spcPct val="107000"/>
                        </a:lnSpc>
                        <a:spcAft>
                          <a:spcPts val="0"/>
                        </a:spcAft>
                      </a:pPr>
                      <a:r>
                        <a:rPr lang="en-GB" sz="1400" b="1" dirty="0">
                          <a:solidFill>
                            <a:srgbClr val="002060"/>
                          </a:solidFill>
                          <a:effectLst/>
                          <a:latin typeface="Arial" panose="020B0604020202020204" pitchFamily="34" charset="0"/>
                          <a:cs typeface="Arial" panose="020B0604020202020204" pitchFamily="34" charset="0"/>
                        </a:rPr>
                        <a:t>Online/ Face to face </a:t>
                      </a:r>
                      <a:r>
                        <a:rPr lang="en-GB" sz="1400" b="1" dirty="0" smtClean="0">
                          <a:solidFill>
                            <a:srgbClr val="002060"/>
                          </a:solidFill>
                          <a:effectLst/>
                          <a:latin typeface="Arial" panose="020B0604020202020204" pitchFamily="34" charset="0"/>
                          <a:cs typeface="Arial" panose="020B0604020202020204" pitchFamily="34" charset="0"/>
                        </a:rPr>
                        <a:t>pubic involvement </a:t>
                      </a:r>
                      <a:r>
                        <a:rPr lang="en-GB" sz="1400" b="1" dirty="0">
                          <a:solidFill>
                            <a:srgbClr val="002060"/>
                          </a:solidFill>
                          <a:effectLst/>
                          <a:latin typeface="Arial" panose="020B0604020202020204" pitchFamily="34" charset="0"/>
                          <a:cs typeface="Arial" panose="020B0604020202020204" pitchFamily="34" charset="0"/>
                        </a:rPr>
                        <a:t>activities</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tx2">
                        <a:lumMod val="20000"/>
                        <a:lumOff val="80000"/>
                      </a:schemeClr>
                    </a:solidFill>
                  </a:tcPr>
                </a:tc>
                <a:tc>
                  <a:txBody>
                    <a:bodyPr/>
                    <a:lstStyle/>
                    <a:p>
                      <a:pPr>
                        <a:lnSpc>
                          <a:spcPct val="107000"/>
                        </a:lnSpc>
                        <a:spcAft>
                          <a:spcPts val="0"/>
                        </a:spcAft>
                      </a:pPr>
                      <a:r>
                        <a:rPr lang="en-GB" sz="1400" b="1" dirty="0">
                          <a:solidFill>
                            <a:srgbClr val="002060"/>
                          </a:solidFill>
                          <a:effectLst/>
                          <a:latin typeface="Arial" panose="020B0604020202020204" pitchFamily="34" charset="0"/>
                          <a:cs typeface="Arial" panose="020B0604020202020204" pitchFamily="34" charset="0"/>
                        </a:rPr>
                        <a:t>Amount allocated</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tx2">
                        <a:lumMod val="20000"/>
                        <a:lumOff val="80000"/>
                      </a:schemeClr>
                    </a:solidFill>
                  </a:tcPr>
                </a:tc>
                <a:tc>
                  <a:txBody>
                    <a:bodyPr/>
                    <a:lstStyle/>
                    <a:p>
                      <a:pPr>
                        <a:lnSpc>
                          <a:spcPct val="107000"/>
                        </a:lnSpc>
                        <a:spcAft>
                          <a:spcPts val="0"/>
                        </a:spcAft>
                      </a:pPr>
                      <a:r>
                        <a:rPr lang="en-GB" sz="1400" b="1" dirty="0">
                          <a:solidFill>
                            <a:srgbClr val="002060"/>
                          </a:solidFill>
                          <a:effectLst/>
                          <a:latin typeface="Arial" panose="020B0604020202020204" pitchFamily="34" charset="0"/>
                          <a:cs typeface="Arial" panose="020B0604020202020204" pitchFamily="34" charset="0"/>
                        </a:rPr>
                        <a:t>Payment per </a:t>
                      </a:r>
                      <a:r>
                        <a:rPr lang="en-GB" sz="1400" b="1" dirty="0" smtClean="0">
                          <a:solidFill>
                            <a:srgbClr val="002060"/>
                          </a:solidFill>
                          <a:effectLst/>
                          <a:latin typeface="Arial" panose="020B0604020202020204" pitchFamily="34" charset="0"/>
                          <a:cs typeface="Arial" panose="020B0604020202020204" pitchFamily="34" charset="0"/>
                        </a:rPr>
                        <a:t>public </a:t>
                      </a:r>
                      <a:r>
                        <a:rPr lang="en-GB" sz="1400" b="1" dirty="0">
                          <a:solidFill>
                            <a:srgbClr val="002060"/>
                          </a:solidFill>
                          <a:effectLst/>
                          <a:latin typeface="Arial" panose="020B0604020202020204" pitchFamily="34" charset="0"/>
                          <a:cs typeface="Arial" panose="020B0604020202020204" pitchFamily="34" charset="0"/>
                        </a:rPr>
                        <a:t>c</a:t>
                      </a:r>
                      <a:r>
                        <a:rPr lang="en-GB" sz="1400" b="1" dirty="0" smtClean="0">
                          <a:solidFill>
                            <a:srgbClr val="002060"/>
                          </a:solidFill>
                          <a:effectLst/>
                          <a:latin typeface="Arial" panose="020B0604020202020204" pitchFamily="34" charset="0"/>
                          <a:cs typeface="Arial" panose="020B0604020202020204" pitchFamily="34" charset="0"/>
                        </a:rPr>
                        <a:t>ontributor</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tx2">
                        <a:lumMod val="20000"/>
                        <a:lumOff val="80000"/>
                      </a:schemeClr>
                    </a:solidFill>
                  </a:tcPr>
                </a:tc>
                <a:extLst>
                  <a:ext uri="{0D108BD9-81ED-4DB2-BD59-A6C34878D82A}">
                    <a16:rowId xmlns:a16="http://schemas.microsoft.com/office/drawing/2014/main" val="742618353"/>
                  </a:ext>
                </a:extLst>
              </a:tr>
              <a:tr h="570111">
                <a:tc>
                  <a:txBody>
                    <a:bodyPr/>
                    <a:lstStyle/>
                    <a:p>
                      <a:pPr>
                        <a:lnSpc>
                          <a:spcPct val="107000"/>
                        </a:lnSpc>
                        <a:spcAft>
                          <a:spcPts val="0"/>
                        </a:spcAft>
                      </a:pPr>
                      <a:r>
                        <a:rPr lang="en-GB" sz="1400" dirty="0" smtClean="0">
                          <a:solidFill>
                            <a:srgbClr val="002060"/>
                          </a:solidFill>
                          <a:effectLst/>
                          <a:latin typeface="Arial" panose="020B0604020202020204" pitchFamily="34" charset="0"/>
                          <a:cs typeface="Arial" panose="020B0604020202020204" pitchFamily="34" charset="0"/>
                        </a:rPr>
                        <a:t>Team application</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1">
                        <a:lumMod val="20000"/>
                        <a:lumOff val="80000"/>
                      </a:schemeClr>
                    </a:solidFill>
                  </a:tcPr>
                </a:tc>
                <a:tc>
                  <a:txBody>
                    <a:bodyPr/>
                    <a:lstStyle/>
                    <a:p>
                      <a:pPr>
                        <a:lnSpc>
                          <a:spcPct val="107000"/>
                        </a:lnSpc>
                        <a:spcAft>
                          <a:spcPts val="0"/>
                        </a:spcAft>
                      </a:pPr>
                      <a:r>
                        <a:rPr lang="en-GB" sz="1400" b="1" dirty="0">
                          <a:solidFill>
                            <a:srgbClr val="0070C0"/>
                          </a:solidFill>
                          <a:effectLst/>
                          <a:latin typeface="Arial" panose="020B0604020202020204" pitchFamily="34" charset="0"/>
                          <a:cs typeface="Arial" panose="020B0604020202020204" pitchFamily="34" charset="0"/>
                        </a:rPr>
                        <a:t>Online</a:t>
                      </a:r>
                      <a:endParaRPr lang="en-GB"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0"/>
                        </a:spcAft>
                      </a:pPr>
                      <a:r>
                        <a:rPr lang="en-GB" sz="1400" b="1" dirty="0">
                          <a:solidFill>
                            <a:srgbClr val="0070C0"/>
                          </a:solidFill>
                          <a:effectLst/>
                          <a:latin typeface="Arial" panose="020B0604020202020204" pitchFamily="34" charset="0"/>
                          <a:cs typeface="Arial" panose="020B0604020202020204" pitchFamily="34" charset="0"/>
                        </a:rPr>
                        <a:t>£200</a:t>
                      </a:r>
                      <a:endParaRPr lang="en-GB"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0"/>
                        </a:spcAft>
                      </a:pPr>
                      <a:r>
                        <a:rPr lang="en-GB" sz="1400" b="1">
                          <a:solidFill>
                            <a:srgbClr val="0070C0"/>
                          </a:solidFill>
                          <a:effectLst/>
                          <a:latin typeface="Arial" panose="020B0604020202020204" pitchFamily="34" charset="0"/>
                          <a:cs typeface="Arial" panose="020B0604020202020204" pitchFamily="34" charset="0"/>
                        </a:rPr>
                        <a:t>£20</a:t>
                      </a:r>
                      <a:endParaRPr lang="en-GB" sz="1400" b="1">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573704182"/>
                  </a:ext>
                </a:extLst>
              </a:tr>
              <a:tr h="570111">
                <a:tc>
                  <a:txBody>
                    <a:bodyPr/>
                    <a:lstStyle/>
                    <a:p>
                      <a:pPr>
                        <a:lnSpc>
                          <a:spcPct val="107000"/>
                        </a:lnSpc>
                        <a:spcAft>
                          <a:spcPts val="0"/>
                        </a:spcAft>
                      </a:pPr>
                      <a:r>
                        <a:rPr lang="en-GB" sz="1400" dirty="0" smtClean="0">
                          <a:solidFill>
                            <a:srgbClr val="002060"/>
                          </a:solidFill>
                          <a:effectLst/>
                          <a:latin typeface="Arial" panose="020B0604020202020204" pitchFamily="34" charset="0"/>
                          <a:cs typeface="Arial" panose="020B0604020202020204" pitchFamily="34" charset="0"/>
                        </a:rPr>
                        <a:t>Team application</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1">
                        <a:lumMod val="20000"/>
                        <a:lumOff val="80000"/>
                      </a:schemeClr>
                    </a:solidFill>
                  </a:tcPr>
                </a:tc>
                <a:tc>
                  <a:txBody>
                    <a:bodyPr/>
                    <a:lstStyle/>
                    <a:p>
                      <a:pPr>
                        <a:lnSpc>
                          <a:spcPct val="107000"/>
                        </a:lnSpc>
                        <a:spcAft>
                          <a:spcPts val="0"/>
                        </a:spcAft>
                      </a:pPr>
                      <a:r>
                        <a:rPr lang="en-GB" sz="1400" b="1" dirty="0">
                          <a:solidFill>
                            <a:srgbClr val="0070C0"/>
                          </a:solidFill>
                          <a:effectLst/>
                          <a:latin typeface="Arial" panose="020B0604020202020204" pitchFamily="34" charset="0"/>
                          <a:cs typeface="Arial" panose="020B0604020202020204" pitchFamily="34" charset="0"/>
                        </a:rPr>
                        <a:t>Face to face</a:t>
                      </a:r>
                      <a:endParaRPr lang="en-GB"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0"/>
                        </a:spcAft>
                      </a:pPr>
                      <a:r>
                        <a:rPr lang="en-GB" sz="1400" b="1" dirty="0">
                          <a:solidFill>
                            <a:srgbClr val="0070C0"/>
                          </a:solidFill>
                          <a:effectLst/>
                          <a:latin typeface="Arial" panose="020B0604020202020204" pitchFamily="34" charset="0"/>
                          <a:cs typeface="Arial" panose="020B0604020202020204" pitchFamily="34" charset="0"/>
                        </a:rPr>
                        <a:t>£300</a:t>
                      </a:r>
                      <a:endParaRPr lang="en-GB"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0"/>
                        </a:spcAft>
                      </a:pPr>
                      <a:r>
                        <a:rPr lang="en-GB" sz="1400" b="1" dirty="0">
                          <a:solidFill>
                            <a:srgbClr val="0070C0"/>
                          </a:solidFill>
                          <a:effectLst/>
                          <a:latin typeface="Arial" panose="020B0604020202020204" pitchFamily="34" charset="0"/>
                          <a:cs typeface="Arial" panose="020B0604020202020204" pitchFamily="34" charset="0"/>
                        </a:rPr>
                        <a:t>£20 + expenses</a:t>
                      </a:r>
                      <a:endParaRPr lang="en-GB"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803736884"/>
                  </a:ext>
                </a:extLst>
              </a:tr>
              <a:tr h="265583">
                <a:tc>
                  <a:txBody>
                    <a:bodyPr/>
                    <a:lstStyle/>
                    <a:p>
                      <a:pPr>
                        <a:lnSpc>
                          <a:spcPct val="107000"/>
                        </a:lnSpc>
                        <a:spcAft>
                          <a:spcPts val="0"/>
                        </a:spcAft>
                      </a:pPr>
                      <a:r>
                        <a:rPr lang="en-GB" sz="1400" dirty="0">
                          <a:solidFill>
                            <a:srgbClr val="002060"/>
                          </a:solidFill>
                          <a:effectLst/>
                          <a:latin typeface="Arial" panose="020B0604020202020204" pitchFamily="34" charset="0"/>
                          <a:cs typeface="Arial" panose="020B0604020202020204" pitchFamily="34" charset="0"/>
                        </a:rPr>
                        <a:t> </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1">
                        <a:lumMod val="20000"/>
                        <a:lumOff val="80000"/>
                      </a:schemeClr>
                    </a:solidFill>
                  </a:tcPr>
                </a:tc>
                <a:tc>
                  <a:txBody>
                    <a:bodyPr/>
                    <a:lstStyle/>
                    <a:p>
                      <a:pPr>
                        <a:lnSpc>
                          <a:spcPct val="107000"/>
                        </a:lnSpc>
                        <a:spcAft>
                          <a:spcPts val="0"/>
                        </a:spcAft>
                      </a:pPr>
                      <a:r>
                        <a:rPr lang="en-GB" sz="1400" b="1" dirty="0">
                          <a:solidFill>
                            <a:srgbClr val="0070C0"/>
                          </a:solidFill>
                          <a:effectLst/>
                          <a:latin typeface="Arial" panose="020B0604020202020204" pitchFamily="34" charset="0"/>
                          <a:cs typeface="Arial" panose="020B0604020202020204" pitchFamily="34" charset="0"/>
                        </a:rPr>
                        <a:t> </a:t>
                      </a:r>
                      <a:endParaRPr lang="en-GB"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0"/>
                        </a:spcAft>
                      </a:pPr>
                      <a:r>
                        <a:rPr lang="en-GB" sz="1400" b="1" dirty="0">
                          <a:solidFill>
                            <a:srgbClr val="0070C0"/>
                          </a:solidFill>
                          <a:effectLst/>
                          <a:latin typeface="Arial" panose="020B0604020202020204" pitchFamily="34" charset="0"/>
                          <a:cs typeface="Arial" panose="020B0604020202020204" pitchFamily="34" charset="0"/>
                        </a:rPr>
                        <a:t> </a:t>
                      </a:r>
                      <a:endParaRPr lang="en-GB"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0"/>
                        </a:spcAft>
                      </a:pPr>
                      <a:r>
                        <a:rPr lang="en-GB" sz="1400" b="1" dirty="0">
                          <a:solidFill>
                            <a:srgbClr val="0070C0"/>
                          </a:solidFill>
                          <a:effectLst/>
                          <a:latin typeface="Arial" panose="020B0604020202020204" pitchFamily="34" charset="0"/>
                          <a:cs typeface="Arial" panose="020B0604020202020204" pitchFamily="34" charset="0"/>
                        </a:rPr>
                        <a:t> </a:t>
                      </a:r>
                      <a:endParaRPr lang="en-GB"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482662643"/>
                  </a:ext>
                </a:extLst>
              </a:tr>
              <a:tr h="570111">
                <a:tc>
                  <a:txBody>
                    <a:bodyPr/>
                    <a:lstStyle/>
                    <a:p>
                      <a:pPr>
                        <a:lnSpc>
                          <a:spcPct val="107000"/>
                        </a:lnSpc>
                        <a:spcAft>
                          <a:spcPts val="0"/>
                        </a:spcAft>
                      </a:pPr>
                      <a:r>
                        <a:rPr lang="en-GB" sz="1400" dirty="0">
                          <a:solidFill>
                            <a:srgbClr val="002060"/>
                          </a:solidFill>
                          <a:effectLst/>
                          <a:latin typeface="Arial" panose="020B0604020202020204" pitchFamily="34" charset="0"/>
                          <a:cs typeface="Arial" panose="020B0604020202020204" pitchFamily="34" charset="0"/>
                        </a:rPr>
                        <a:t>Fellowship</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1">
                        <a:lumMod val="20000"/>
                        <a:lumOff val="80000"/>
                      </a:schemeClr>
                    </a:solidFill>
                  </a:tcPr>
                </a:tc>
                <a:tc>
                  <a:txBody>
                    <a:bodyPr/>
                    <a:lstStyle/>
                    <a:p>
                      <a:pPr>
                        <a:lnSpc>
                          <a:spcPct val="107000"/>
                        </a:lnSpc>
                        <a:spcAft>
                          <a:spcPts val="0"/>
                        </a:spcAft>
                      </a:pPr>
                      <a:r>
                        <a:rPr lang="en-GB" sz="1400" b="1">
                          <a:solidFill>
                            <a:srgbClr val="0070C0"/>
                          </a:solidFill>
                          <a:effectLst/>
                          <a:latin typeface="Arial" panose="020B0604020202020204" pitchFamily="34" charset="0"/>
                          <a:cs typeface="Arial" panose="020B0604020202020204" pitchFamily="34" charset="0"/>
                        </a:rPr>
                        <a:t>Online</a:t>
                      </a:r>
                      <a:endParaRPr lang="en-GB" sz="1400" b="1">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0"/>
                        </a:spcAft>
                      </a:pPr>
                      <a:r>
                        <a:rPr lang="en-GB" sz="1400" b="1">
                          <a:solidFill>
                            <a:srgbClr val="0070C0"/>
                          </a:solidFill>
                          <a:effectLst/>
                          <a:latin typeface="Arial" panose="020B0604020202020204" pitchFamily="34" charset="0"/>
                          <a:cs typeface="Arial" panose="020B0604020202020204" pitchFamily="34" charset="0"/>
                        </a:rPr>
                        <a:t>£100</a:t>
                      </a:r>
                      <a:endParaRPr lang="en-GB" sz="1400" b="1">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0"/>
                        </a:spcAft>
                      </a:pPr>
                      <a:r>
                        <a:rPr lang="en-GB" sz="1400" b="1" dirty="0">
                          <a:solidFill>
                            <a:srgbClr val="0070C0"/>
                          </a:solidFill>
                          <a:effectLst/>
                          <a:latin typeface="Arial" panose="020B0604020202020204" pitchFamily="34" charset="0"/>
                          <a:cs typeface="Arial" panose="020B0604020202020204" pitchFamily="34" charset="0"/>
                        </a:rPr>
                        <a:t>£20</a:t>
                      </a:r>
                      <a:endParaRPr lang="en-GB"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14328447"/>
                  </a:ext>
                </a:extLst>
              </a:tr>
              <a:tr h="570111">
                <a:tc>
                  <a:txBody>
                    <a:bodyPr/>
                    <a:lstStyle/>
                    <a:p>
                      <a:pPr>
                        <a:lnSpc>
                          <a:spcPct val="107000"/>
                        </a:lnSpc>
                        <a:spcAft>
                          <a:spcPts val="0"/>
                        </a:spcAft>
                      </a:pPr>
                      <a:r>
                        <a:rPr lang="en-GB" sz="1400" dirty="0">
                          <a:solidFill>
                            <a:srgbClr val="002060"/>
                          </a:solidFill>
                          <a:effectLst/>
                          <a:latin typeface="Arial" panose="020B0604020202020204" pitchFamily="34" charset="0"/>
                          <a:cs typeface="Arial" panose="020B0604020202020204" pitchFamily="34" charset="0"/>
                        </a:rPr>
                        <a:t>Fellowship</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1">
                        <a:lumMod val="20000"/>
                        <a:lumOff val="80000"/>
                      </a:schemeClr>
                    </a:solidFill>
                  </a:tcPr>
                </a:tc>
                <a:tc>
                  <a:txBody>
                    <a:bodyPr/>
                    <a:lstStyle/>
                    <a:p>
                      <a:pPr>
                        <a:lnSpc>
                          <a:spcPct val="107000"/>
                        </a:lnSpc>
                        <a:spcAft>
                          <a:spcPts val="0"/>
                        </a:spcAft>
                      </a:pPr>
                      <a:r>
                        <a:rPr lang="en-GB" sz="1400" b="1" dirty="0">
                          <a:solidFill>
                            <a:srgbClr val="0070C0"/>
                          </a:solidFill>
                          <a:effectLst/>
                          <a:latin typeface="Arial" panose="020B0604020202020204" pitchFamily="34" charset="0"/>
                          <a:cs typeface="Arial" panose="020B0604020202020204" pitchFamily="34" charset="0"/>
                        </a:rPr>
                        <a:t>Face to face</a:t>
                      </a:r>
                      <a:endParaRPr lang="en-GB"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0"/>
                        </a:spcAft>
                      </a:pPr>
                      <a:r>
                        <a:rPr lang="en-GB" sz="1400" b="1" dirty="0">
                          <a:solidFill>
                            <a:srgbClr val="0070C0"/>
                          </a:solidFill>
                          <a:effectLst/>
                          <a:latin typeface="Arial" panose="020B0604020202020204" pitchFamily="34" charset="0"/>
                          <a:cs typeface="Arial" panose="020B0604020202020204" pitchFamily="34" charset="0"/>
                        </a:rPr>
                        <a:t>£150</a:t>
                      </a:r>
                      <a:endParaRPr lang="en-GB"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0"/>
                        </a:spcAft>
                      </a:pPr>
                      <a:r>
                        <a:rPr lang="en-GB" sz="1400" b="1" dirty="0">
                          <a:solidFill>
                            <a:srgbClr val="0070C0"/>
                          </a:solidFill>
                          <a:effectLst/>
                          <a:latin typeface="Arial" panose="020B0604020202020204" pitchFamily="34" charset="0"/>
                          <a:cs typeface="Arial" panose="020B0604020202020204" pitchFamily="34" charset="0"/>
                        </a:rPr>
                        <a:t>£20 + expenses</a:t>
                      </a:r>
                      <a:endParaRPr lang="en-GB"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461186661"/>
                  </a:ext>
                </a:extLst>
              </a:tr>
            </a:tbl>
          </a:graphicData>
        </a:graphic>
      </p:graphicFrame>
    </p:spTree>
    <p:extLst>
      <p:ext uri="{BB962C8B-B14F-4D97-AF65-F5344CB8AC3E}">
        <p14:creationId xmlns:p14="http://schemas.microsoft.com/office/powerpoint/2010/main" val="2027337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59054" y="5559357"/>
            <a:ext cx="9144000" cy="1298643"/>
          </a:xfrm>
        </p:spPr>
        <p:txBody>
          <a:bodyPr>
            <a:normAutofit/>
          </a:bodyPr>
          <a:lstStyle/>
          <a:p>
            <a:pPr algn="r"/>
            <a:r>
              <a:rPr lang="en-GB" sz="3600" b="1" dirty="0" smtClean="0"/>
              <a:t>Dr Brian </a:t>
            </a:r>
            <a:r>
              <a:rPr lang="en-GB" sz="3600" b="1" dirty="0"/>
              <a:t>Crosbie</a:t>
            </a:r>
          </a:p>
          <a:p>
            <a:pPr algn="r"/>
            <a:r>
              <a:rPr lang="en-GB" sz="3600" b="1" dirty="0"/>
              <a:t>Qualitative </a:t>
            </a:r>
            <a:r>
              <a:rPr lang="en-GB" sz="3600" b="1" dirty="0" smtClean="0"/>
              <a:t>Adviser </a:t>
            </a:r>
            <a:r>
              <a:rPr lang="en-GB" sz="3600" b="1" dirty="0"/>
              <a:t>RDS East Midlands</a:t>
            </a:r>
            <a:endParaRPr lang="en-GB" sz="3600" b="1" dirty="0">
              <a:latin typeface="Arial" panose="020B0604020202020204" pitchFamily="34" charset="0"/>
            </a:endParaRPr>
          </a:p>
        </p:txBody>
      </p:sp>
      <p:sp>
        <p:nvSpPr>
          <p:cNvPr id="4" name="Rectangle 12"/>
          <p:cNvSpPr txBox="1">
            <a:spLocks noChangeArrowheads="1"/>
          </p:cNvSpPr>
          <p:nvPr/>
        </p:nvSpPr>
        <p:spPr>
          <a:xfrm>
            <a:off x="395254" y="1711309"/>
            <a:ext cx="10363200" cy="1795008"/>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Lato" panose="020F0502020204030203"/>
              </a:rPr>
              <a:t>Introduction to NIHR Funding Programmes</a:t>
            </a:r>
          </a:p>
        </p:txBody>
      </p:sp>
    </p:spTree>
    <p:extLst>
      <p:ext uri="{BB962C8B-B14F-4D97-AF65-F5344CB8AC3E}">
        <p14:creationId xmlns:p14="http://schemas.microsoft.com/office/powerpoint/2010/main" val="1198804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9A18D136-0AD8-4491-B33D-A09FDD4717AA}"/>
              </a:ext>
            </a:extLst>
          </p:cNvPr>
          <p:cNvGrpSpPr/>
          <p:nvPr/>
        </p:nvGrpSpPr>
        <p:grpSpPr>
          <a:xfrm>
            <a:off x="488856" y="2815773"/>
            <a:ext cx="11325045" cy="1520968"/>
            <a:chOff x="504409" y="254830"/>
            <a:chExt cx="11325045" cy="1520968"/>
          </a:xfrm>
        </p:grpSpPr>
        <p:sp>
          <p:nvSpPr>
            <p:cNvPr id="3" name="Freeform: Shape 2">
              <a:extLst>
                <a:ext uri="{FF2B5EF4-FFF2-40B4-BE49-F238E27FC236}">
                  <a16:creationId xmlns:a16="http://schemas.microsoft.com/office/drawing/2014/main" id="{87AC2CF6-A560-447D-AFBA-EABDABE341CC}"/>
                </a:ext>
              </a:extLst>
            </p:cNvPr>
            <p:cNvSpPr/>
            <p:nvPr/>
          </p:nvSpPr>
          <p:spPr>
            <a:xfrm>
              <a:off x="504409" y="254830"/>
              <a:ext cx="7709937" cy="811800"/>
            </a:xfrm>
            <a:custGeom>
              <a:avLst/>
              <a:gdLst>
                <a:gd name="connsiteX0" fmla="*/ 0 w 1412320"/>
                <a:gd name="connsiteY0" fmla="*/ 0 h 811800"/>
                <a:gd name="connsiteX1" fmla="*/ 1412320 w 1412320"/>
                <a:gd name="connsiteY1" fmla="*/ 0 h 811800"/>
                <a:gd name="connsiteX2" fmla="*/ 1412320 w 1412320"/>
                <a:gd name="connsiteY2" fmla="*/ 811800 h 811800"/>
                <a:gd name="connsiteX3" fmla="*/ 0 w 1412320"/>
                <a:gd name="connsiteY3" fmla="*/ 811800 h 811800"/>
                <a:gd name="connsiteX4" fmla="*/ 0 w 1412320"/>
                <a:gd name="connsiteY4" fmla="*/ 0 h 81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320" h="811800">
                  <a:moveTo>
                    <a:pt x="0" y="0"/>
                  </a:moveTo>
                  <a:lnTo>
                    <a:pt x="1412320" y="0"/>
                  </a:lnTo>
                  <a:lnTo>
                    <a:pt x="1412320" y="811800"/>
                  </a:lnTo>
                  <a:lnTo>
                    <a:pt x="0" y="811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marR="0" lvl="0" indent="0" defTabSz="1066800" rtl="0" eaLnBrk="1" fontAlgn="auto" latinLnBrk="0" hangingPunct="1">
                <a:lnSpc>
                  <a:spcPct val="90000"/>
                </a:lnSpc>
                <a:spcBef>
                  <a:spcPct val="0"/>
                </a:spcBef>
                <a:spcAft>
                  <a:spcPct val="35000"/>
                </a:spcAft>
                <a:buClrTx/>
                <a:buSzTx/>
                <a:buFontTx/>
                <a:buNone/>
                <a:tabLst/>
                <a:defRPr/>
              </a:pPr>
              <a:r>
                <a:rPr kumimoji="0" lang="en-GB" sz="2400" b="1" i="0" u="none" strike="noStrike" kern="1200" cap="none" spc="0" normalizeH="0" baseline="0" noProof="0" dirty="0">
                  <a:ln>
                    <a:noFill/>
                  </a:ln>
                  <a:solidFill>
                    <a:srgbClr val="2EA9B0"/>
                  </a:solidFill>
                  <a:effectLst/>
                  <a:uLnTx/>
                  <a:uFillTx/>
                  <a:latin typeface="Arial" panose="020B0604020202020204"/>
                  <a:ea typeface="+mn-ea"/>
                  <a:cs typeface="+mn-cs"/>
                </a:rPr>
                <a:t>Research  for Patient Benefit - RfPB</a:t>
              </a:r>
            </a:p>
          </p:txBody>
        </p:sp>
        <p:sp>
          <p:nvSpPr>
            <p:cNvPr id="6" name="Freeform: Shape 5">
              <a:extLst>
                <a:ext uri="{FF2B5EF4-FFF2-40B4-BE49-F238E27FC236}">
                  <a16:creationId xmlns:a16="http://schemas.microsoft.com/office/drawing/2014/main" id="{60742FCA-D7D3-4011-ADA8-195383086616}"/>
                </a:ext>
              </a:extLst>
            </p:cNvPr>
            <p:cNvSpPr/>
            <p:nvPr/>
          </p:nvSpPr>
          <p:spPr>
            <a:xfrm>
              <a:off x="2237889" y="963998"/>
              <a:ext cx="9591565" cy="811800"/>
            </a:xfrm>
            <a:custGeom>
              <a:avLst/>
              <a:gdLst>
                <a:gd name="connsiteX0" fmla="*/ 0 w 9591565"/>
                <a:gd name="connsiteY0" fmla="*/ 0 h 811800"/>
                <a:gd name="connsiteX1" fmla="*/ 9591565 w 9591565"/>
                <a:gd name="connsiteY1" fmla="*/ 0 h 811800"/>
                <a:gd name="connsiteX2" fmla="*/ 9591565 w 9591565"/>
                <a:gd name="connsiteY2" fmla="*/ 811800 h 811800"/>
                <a:gd name="connsiteX3" fmla="*/ 0 w 9591565"/>
                <a:gd name="connsiteY3" fmla="*/ 811800 h 811800"/>
                <a:gd name="connsiteX4" fmla="*/ 0 w 9591565"/>
                <a:gd name="connsiteY4" fmla="*/ 0 h 81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1565" h="811800">
                  <a:moveTo>
                    <a:pt x="0" y="0"/>
                  </a:moveTo>
                  <a:lnTo>
                    <a:pt x="9591565" y="0"/>
                  </a:lnTo>
                  <a:lnTo>
                    <a:pt x="9591565" y="811800"/>
                  </a:lnTo>
                  <a:lnTo>
                    <a:pt x="0" y="811800"/>
                  </a:lnTo>
                  <a:lnTo>
                    <a:pt x="0" y="0"/>
                  </a:lnTo>
                  <a:close/>
                </a:path>
              </a:pathLst>
            </a:custGeom>
            <a:solidFill>
              <a:srgbClr val="2EA9B0"/>
            </a:solidFill>
          </p:spPr>
          <p:style>
            <a:lnRef idx="2">
              <a:schemeClr val="lt1">
                <a:hueOff val="0"/>
                <a:satOff val="0"/>
                <a:lumOff val="0"/>
                <a:alphaOff val="0"/>
              </a:schemeClr>
            </a:lnRef>
            <a:fillRef idx="1">
              <a:scrgbClr r="0" g="0" b="0"/>
            </a:fillRef>
            <a:effectRef idx="0">
              <a:schemeClr val="accent4">
                <a:shade val="50000"/>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1" algn="l" defTabSz="800100" rtl="0" eaLnBrk="1" fontAlgn="auto" latinLnBrk="0" hangingPunct="1">
                <a:lnSpc>
                  <a:spcPct val="90000"/>
                </a:lnSpc>
                <a:spcBef>
                  <a:spcPct val="0"/>
                </a:spcBef>
                <a:spcAft>
                  <a:spcPct val="15000"/>
                </a:spcAft>
                <a:buClrTx/>
                <a:buSzTx/>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Lower cost research studies (qualitative, quantitative and mixed) to assess whether new interventions provide benefit for people with health and social care needs.</a:t>
              </a:r>
            </a:p>
          </p:txBody>
        </p:sp>
      </p:grpSp>
      <p:grpSp>
        <p:nvGrpSpPr>
          <p:cNvPr id="32" name="Group 31">
            <a:extLst>
              <a:ext uri="{FF2B5EF4-FFF2-40B4-BE49-F238E27FC236}">
                <a16:creationId xmlns:a16="http://schemas.microsoft.com/office/drawing/2014/main" id="{428D543C-C742-4EA1-9B3B-D5A957D52BAE}"/>
              </a:ext>
            </a:extLst>
          </p:cNvPr>
          <p:cNvGrpSpPr/>
          <p:nvPr/>
        </p:nvGrpSpPr>
        <p:grpSpPr>
          <a:xfrm>
            <a:off x="488856" y="1237509"/>
            <a:ext cx="11331586" cy="1554864"/>
            <a:chOff x="491412" y="4072463"/>
            <a:chExt cx="11331586" cy="1554864"/>
          </a:xfrm>
        </p:grpSpPr>
        <p:sp>
          <p:nvSpPr>
            <p:cNvPr id="17" name="Freeform: Shape 16">
              <a:extLst>
                <a:ext uri="{FF2B5EF4-FFF2-40B4-BE49-F238E27FC236}">
                  <a16:creationId xmlns:a16="http://schemas.microsoft.com/office/drawing/2014/main" id="{9AE25532-FBA4-4F63-AF5B-D1814B51F664}"/>
                </a:ext>
              </a:extLst>
            </p:cNvPr>
            <p:cNvSpPr/>
            <p:nvPr/>
          </p:nvSpPr>
          <p:spPr>
            <a:xfrm>
              <a:off x="491412" y="4072463"/>
              <a:ext cx="7572067" cy="811800"/>
            </a:xfrm>
            <a:custGeom>
              <a:avLst/>
              <a:gdLst>
                <a:gd name="connsiteX0" fmla="*/ 0 w 1435030"/>
                <a:gd name="connsiteY0" fmla="*/ 0 h 811800"/>
                <a:gd name="connsiteX1" fmla="*/ 1435030 w 1435030"/>
                <a:gd name="connsiteY1" fmla="*/ 0 h 811800"/>
                <a:gd name="connsiteX2" fmla="*/ 1435030 w 1435030"/>
                <a:gd name="connsiteY2" fmla="*/ 811800 h 811800"/>
                <a:gd name="connsiteX3" fmla="*/ 0 w 1435030"/>
                <a:gd name="connsiteY3" fmla="*/ 811800 h 811800"/>
                <a:gd name="connsiteX4" fmla="*/ 0 w 1435030"/>
                <a:gd name="connsiteY4" fmla="*/ 0 h 81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030" h="811800">
                  <a:moveTo>
                    <a:pt x="0" y="0"/>
                  </a:moveTo>
                  <a:lnTo>
                    <a:pt x="1435030" y="0"/>
                  </a:lnTo>
                  <a:lnTo>
                    <a:pt x="1435030" y="811800"/>
                  </a:lnTo>
                  <a:lnTo>
                    <a:pt x="0" y="81180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marR="0" lvl="0" indent="0" defTabSz="1066800" rtl="0" eaLnBrk="1" fontAlgn="auto" latinLnBrk="0" hangingPunct="1">
                <a:lnSpc>
                  <a:spcPct val="90000"/>
                </a:lnSpc>
                <a:spcBef>
                  <a:spcPct val="0"/>
                </a:spcBef>
                <a:spcAft>
                  <a:spcPct val="35000"/>
                </a:spcAft>
                <a:buClrTx/>
                <a:buSzTx/>
                <a:buFontTx/>
                <a:buNone/>
                <a:tabLst/>
                <a:defRPr/>
              </a:pPr>
              <a:r>
                <a:rPr kumimoji="0" lang="en-GB" sz="2400" b="1" i="0" u="none" strike="noStrike" kern="1200" cap="none" spc="0" normalizeH="0" baseline="0" noProof="0" dirty="0">
                  <a:ln>
                    <a:noFill/>
                  </a:ln>
                  <a:solidFill>
                    <a:srgbClr val="FF99CC"/>
                  </a:solidFill>
                  <a:effectLst/>
                  <a:uLnTx/>
                  <a:uFillTx/>
                  <a:latin typeface="Arial" panose="020B0604020202020204"/>
                  <a:ea typeface="+mn-ea"/>
                  <a:cs typeface="+mn-cs"/>
                </a:rPr>
                <a:t>Health and Social Care Delivery </a:t>
              </a:r>
              <a:r>
                <a:rPr kumimoji="0" lang="en-GB" sz="2400" b="1" i="0" u="none" strike="noStrike" kern="1200" cap="none" spc="0" normalizeH="0" baseline="0" noProof="0" dirty="0" smtClean="0">
                  <a:ln>
                    <a:noFill/>
                  </a:ln>
                  <a:solidFill>
                    <a:srgbClr val="FF99CC"/>
                  </a:solidFill>
                  <a:effectLst/>
                  <a:uLnTx/>
                  <a:uFillTx/>
                  <a:latin typeface="Arial" panose="020B0604020202020204"/>
                  <a:ea typeface="+mn-ea"/>
                  <a:cs typeface="+mn-cs"/>
                </a:rPr>
                <a:t>Research - </a:t>
              </a:r>
              <a:r>
                <a:rPr kumimoji="0" lang="en-GB" sz="2400" b="1" i="0" u="none" strike="noStrike" kern="1200" cap="none" spc="0" normalizeH="0" baseline="0" noProof="0" dirty="0">
                  <a:ln>
                    <a:noFill/>
                  </a:ln>
                  <a:solidFill>
                    <a:srgbClr val="FF99CC"/>
                  </a:solidFill>
                  <a:effectLst/>
                  <a:uLnTx/>
                  <a:uFillTx/>
                  <a:latin typeface="Arial" panose="020B0604020202020204"/>
                  <a:ea typeface="+mn-ea"/>
                  <a:cs typeface="+mn-cs"/>
                </a:rPr>
                <a:t>HSDR</a:t>
              </a:r>
            </a:p>
          </p:txBody>
        </p:sp>
        <p:sp>
          <p:nvSpPr>
            <p:cNvPr id="19" name="Freeform: Shape 18">
              <a:extLst>
                <a:ext uri="{FF2B5EF4-FFF2-40B4-BE49-F238E27FC236}">
                  <a16:creationId xmlns:a16="http://schemas.microsoft.com/office/drawing/2014/main" id="{630E9F44-F0E9-447C-925E-582142498693}"/>
                </a:ext>
              </a:extLst>
            </p:cNvPr>
            <p:cNvSpPr/>
            <p:nvPr/>
          </p:nvSpPr>
          <p:spPr>
            <a:xfrm>
              <a:off x="2237889" y="4815527"/>
              <a:ext cx="9585109" cy="811800"/>
            </a:xfrm>
            <a:custGeom>
              <a:avLst/>
              <a:gdLst>
                <a:gd name="connsiteX0" fmla="*/ 0 w 9585109"/>
                <a:gd name="connsiteY0" fmla="*/ 0 h 811800"/>
                <a:gd name="connsiteX1" fmla="*/ 9585109 w 9585109"/>
                <a:gd name="connsiteY1" fmla="*/ 0 h 811800"/>
                <a:gd name="connsiteX2" fmla="*/ 9585109 w 9585109"/>
                <a:gd name="connsiteY2" fmla="*/ 811800 h 811800"/>
                <a:gd name="connsiteX3" fmla="*/ 0 w 9585109"/>
                <a:gd name="connsiteY3" fmla="*/ 811800 h 811800"/>
                <a:gd name="connsiteX4" fmla="*/ 0 w 9585109"/>
                <a:gd name="connsiteY4" fmla="*/ 0 h 81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5109" h="811800">
                  <a:moveTo>
                    <a:pt x="0" y="0"/>
                  </a:moveTo>
                  <a:lnTo>
                    <a:pt x="9585109" y="0"/>
                  </a:lnTo>
                  <a:lnTo>
                    <a:pt x="9585109" y="811800"/>
                  </a:lnTo>
                  <a:lnTo>
                    <a:pt x="0" y="811800"/>
                  </a:lnTo>
                  <a:lnTo>
                    <a:pt x="0" y="0"/>
                  </a:lnTo>
                  <a:close/>
                </a:path>
              </a:pathLst>
            </a:custGeom>
            <a:solidFill>
              <a:srgbClr val="FF99CC"/>
            </a:solidFill>
          </p:spPr>
          <p:style>
            <a:lnRef idx="2">
              <a:schemeClr val="lt1">
                <a:hueOff val="0"/>
                <a:satOff val="0"/>
                <a:lumOff val="0"/>
                <a:alphaOff val="0"/>
              </a:schemeClr>
            </a:lnRef>
            <a:fillRef idx="1">
              <a:scrgbClr r="0" g="0" b="0"/>
            </a:fillRef>
            <a:effectRef idx="0">
              <a:schemeClr val="accent4">
                <a:shade val="50000"/>
                <a:hueOff val="0"/>
                <a:satOff val="0"/>
                <a:lumOff val="27778"/>
                <a:alphaOff val="0"/>
              </a:schemeClr>
            </a:effectRef>
            <a:fontRef idx="minor">
              <a:schemeClr val="lt1"/>
            </a:fontRef>
          </p:style>
          <p:txBody>
            <a:bodyPr spcFirstLastPara="0" vert="horz" wrap="square" lIns="68580" tIns="68580" rIns="68580" bIns="68580" numCol="1" spcCol="1270" anchor="ctr" anchorCtr="0">
              <a:noAutofit/>
            </a:bodyPr>
            <a:lstStyle/>
            <a:p>
              <a:pPr marL="0" marR="0" lvl="1" algn="l" defTabSz="800100" rtl="0" eaLnBrk="1" fontAlgn="auto" latinLnBrk="0" hangingPunct="1">
                <a:lnSpc>
                  <a:spcPct val="90000"/>
                </a:lnSpc>
                <a:spcBef>
                  <a:spcPct val="0"/>
                </a:spcBef>
                <a:spcAft>
                  <a:spcPct val="15000"/>
                </a:spcAft>
                <a:buClrTx/>
                <a:buSzTx/>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The evaluation of innovations in health and social care organisation and delivery to improve service quality, efficiency, experience and access.</a:t>
              </a:r>
            </a:p>
          </p:txBody>
        </p:sp>
      </p:grpSp>
      <p:grpSp>
        <p:nvGrpSpPr>
          <p:cNvPr id="33" name="Group 32">
            <a:extLst>
              <a:ext uri="{FF2B5EF4-FFF2-40B4-BE49-F238E27FC236}">
                <a16:creationId xmlns:a16="http://schemas.microsoft.com/office/drawing/2014/main" id="{63CB22F9-899A-4384-9FB9-3932388561C7}"/>
              </a:ext>
            </a:extLst>
          </p:cNvPr>
          <p:cNvGrpSpPr/>
          <p:nvPr/>
        </p:nvGrpSpPr>
        <p:grpSpPr>
          <a:xfrm>
            <a:off x="488856" y="4360141"/>
            <a:ext cx="11325044" cy="1571705"/>
            <a:chOff x="497869" y="5038559"/>
            <a:chExt cx="11325044" cy="1571705"/>
          </a:xfrm>
        </p:grpSpPr>
        <p:sp>
          <p:nvSpPr>
            <p:cNvPr id="20" name="Freeform: Shape 19">
              <a:extLst>
                <a:ext uri="{FF2B5EF4-FFF2-40B4-BE49-F238E27FC236}">
                  <a16:creationId xmlns:a16="http://schemas.microsoft.com/office/drawing/2014/main" id="{4E09626D-F93A-4B90-B874-7EDCBE3F2212}"/>
                </a:ext>
              </a:extLst>
            </p:cNvPr>
            <p:cNvSpPr/>
            <p:nvPr/>
          </p:nvSpPr>
          <p:spPr>
            <a:xfrm>
              <a:off x="497869" y="5038559"/>
              <a:ext cx="7709936" cy="811800"/>
            </a:xfrm>
            <a:custGeom>
              <a:avLst/>
              <a:gdLst>
                <a:gd name="connsiteX0" fmla="*/ 0 w 1412320"/>
                <a:gd name="connsiteY0" fmla="*/ 0 h 811800"/>
                <a:gd name="connsiteX1" fmla="*/ 1412320 w 1412320"/>
                <a:gd name="connsiteY1" fmla="*/ 0 h 811800"/>
                <a:gd name="connsiteX2" fmla="*/ 1412320 w 1412320"/>
                <a:gd name="connsiteY2" fmla="*/ 811800 h 811800"/>
                <a:gd name="connsiteX3" fmla="*/ 0 w 1412320"/>
                <a:gd name="connsiteY3" fmla="*/ 811800 h 811800"/>
                <a:gd name="connsiteX4" fmla="*/ 0 w 1412320"/>
                <a:gd name="connsiteY4" fmla="*/ 0 h 81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320" h="811800">
                  <a:moveTo>
                    <a:pt x="0" y="0"/>
                  </a:moveTo>
                  <a:lnTo>
                    <a:pt x="1412320" y="0"/>
                  </a:lnTo>
                  <a:lnTo>
                    <a:pt x="1412320" y="811800"/>
                  </a:lnTo>
                  <a:lnTo>
                    <a:pt x="0" y="811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marR="0" lvl="0" indent="0" defTabSz="1066800" rtl="0" eaLnBrk="1" fontAlgn="auto" latinLnBrk="0" hangingPunct="1">
                <a:lnSpc>
                  <a:spcPct val="90000"/>
                </a:lnSpc>
                <a:spcBef>
                  <a:spcPct val="0"/>
                </a:spcBef>
                <a:spcAft>
                  <a:spcPct val="35000"/>
                </a:spcAft>
                <a:buClrTx/>
                <a:buSzTx/>
                <a:buFontTx/>
                <a:buNone/>
                <a:tabLst/>
                <a:defRPr/>
              </a:pPr>
              <a:r>
                <a:rPr kumimoji="0" lang="en-GB" sz="2400" b="1" i="0" u="none" strike="noStrike" kern="1200" cap="none" spc="0" normalizeH="0" baseline="0" noProof="0" dirty="0">
                  <a:ln>
                    <a:noFill/>
                  </a:ln>
                  <a:solidFill>
                    <a:srgbClr val="46A86C"/>
                  </a:solidFill>
                  <a:effectLst/>
                  <a:uLnTx/>
                  <a:uFillTx/>
                  <a:latin typeface="Arial" panose="020B0604020202020204"/>
                  <a:ea typeface="+mn-ea"/>
                  <a:cs typeface="+mn-cs"/>
                </a:rPr>
                <a:t>Research for Social Care- RfSC</a:t>
              </a:r>
            </a:p>
          </p:txBody>
        </p:sp>
        <p:sp>
          <p:nvSpPr>
            <p:cNvPr id="22" name="Freeform: Shape 21">
              <a:extLst>
                <a:ext uri="{FF2B5EF4-FFF2-40B4-BE49-F238E27FC236}">
                  <a16:creationId xmlns:a16="http://schemas.microsoft.com/office/drawing/2014/main" id="{67A3E6AB-3EB4-4176-88C5-8A93536DBBD4}"/>
                </a:ext>
              </a:extLst>
            </p:cNvPr>
            <p:cNvSpPr/>
            <p:nvPr/>
          </p:nvSpPr>
          <p:spPr>
            <a:xfrm>
              <a:off x="2231348" y="5747727"/>
              <a:ext cx="9591565" cy="862537"/>
            </a:xfrm>
            <a:custGeom>
              <a:avLst/>
              <a:gdLst>
                <a:gd name="connsiteX0" fmla="*/ 0 w 9591565"/>
                <a:gd name="connsiteY0" fmla="*/ 0 h 862537"/>
                <a:gd name="connsiteX1" fmla="*/ 9591565 w 9591565"/>
                <a:gd name="connsiteY1" fmla="*/ 0 h 862537"/>
                <a:gd name="connsiteX2" fmla="*/ 9591565 w 9591565"/>
                <a:gd name="connsiteY2" fmla="*/ 862537 h 862537"/>
                <a:gd name="connsiteX3" fmla="*/ 0 w 9591565"/>
                <a:gd name="connsiteY3" fmla="*/ 862537 h 862537"/>
                <a:gd name="connsiteX4" fmla="*/ 0 w 9591565"/>
                <a:gd name="connsiteY4" fmla="*/ 0 h 86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1565" h="862537">
                  <a:moveTo>
                    <a:pt x="0" y="0"/>
                  </a:moveTo>
                  <a:lnTo>
                    <a:pt x="9591565" y="0"/>
                  </a:lnTo>
                  <a:lnTo>
                    <a:pt x="9591565" y="862537"/>
                  </a:lnTo>
                  <a:lnTo>
                    <a:pt x="0" y="862537"/>
                  </a:lnTo>
                  <a:lnTo>
                    <a:pt x="0" y="0"/>
                  </a:lnTo>
                  <a:close/>
                </a:path>
              </a:pathLst>
            </a:custGeom>
            <a:solidFill>
              <a:srgbClr val="46A86C"/>
            </a:solidFill>
          </p:spPr>
          <p:style>
            <a:lnRef idx="2">
              <a:schemeClr val="lt1">
                <a:hueOff val="0"/>
                <a:satOff val="0"/>
                <a:lumOff val="0"/>
                <a:alphaOff val="0"/>
              </a:schemeClr>
            </a:lnRef>
            <a:fillRef idx="1">
              <a:scrgbClr r="0" g="0" b="0"/>
            </a:fillRef>
            <a:effectRef idx="0">
              <a:schemeClr val="accent4">
                <a:shade val="50000"/>
                <a:hueOff val="0"/>
                <a:satOff val="0"/>
                <a:lumOff val="13889"/>
                <a:alphaOff val="0"/>
              </a:schemeClr>
            </a:effectRef>
            <a:fontRef idx="minor">
              <a:schemeClr val="lt1"/>
            </a:fontRef>
          </p:style>
          <p:txBody>
            <a:bodyPr spcFirstLastPara="0" vert="horz" wrap="square" lIns="68580" tIns="68580" rIns="68580" bIns="68580" numCol="1" spcCol="1270" anchor="ctr" anchorCtr="0">
              <a:noAutofit/>
            </a:bodyPr>
            <a:lstStyle/>
            <a:p>
              <a:pPr marL="0" marR="0" lvl="1" algn="l" defTabSz="800100" rtl="0" eaLnBrk="1" fontAlgn="auto" latinLnBrk="0" hangingPunct="1">
                <a:lnSpc>
                  <a:spcPct val="90000"/>
                </a:lnSpc>
                <a:spcBef>
                  <a:spcPct val="0"/>
                </a:spcBef>
                <a:spcAft>
                  <a:spcPct val="15000"/>
                </a:spcAft>
                <a:buClrTx/>
                <a:buSzTx/>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Fund topics and research methodologies that increase the effectiveness of social care services, to benefit service users and carers.</a:t>
              </a:r>
            </a:p>
          </p:txBody>
        </p:sp>
      </p:grpSp>
      <p:sp>
        <p:nvSpPr>
          <p:cNvPr id="10" name="Title 1">
            <a:extLst>
              <a:ext uri="{FF2B5EF4-FFF2-40B4-BE49-F238E27FC236}">
                <a16:creationId xmlns:a16="http://schemas.microsoft.com/office/drawing/2014/main" id="{44FA2297-892A-4023-B4A8-CF1C78A4E50D}"/>
              </a:ext>
            </a:extLst>
          </p:cNvPr>
          <p:cNvSpPr txBox="1">
            <a:spLocks/>
          </p:cNvSpPr>
          <p:nvPr/>
        </p:nvSpPr>
        <p:spPr>
          <a:xfrm>
            <a:off x="359597" y="261993"/>
            <a:ext cx="11357208" cy="559547"/>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GB" sz="1400" b="0" u="none" strike="noStrike" kern="1200" cap="none" spc="0" normalizeH="0" baseline="0" noProof="0" dirty="0">
              <a:ln>
                <a:noFill/>
              </a:ln>
              <a:solidFill>
                <a:srgbClr val="193E72"/>
              </a:solidFill>
              <a:effectLst/>
              <a:uLnTx/>
              <a:uFillTx/>
              <a:latin typeface="Arial" panose="020B0604020202020204"/>
              <a:ea typeface="+mj-ea"/>
              <a:cs typeface="+mj-cs"/>
            </a:endParaRPr>
          </a:p>
        </p:txBody>
      </p:sp>
      <p:sp>
        <p:nvSpPr>
          <p:cNvPr id="2" name="Title 1"/>
          <p:cNvSpPr>
            <a:spLocks noGrp="1"/>
          </p:cNvSpPr>
          <p:nvPr>
            <p:ph type="title"/>
          </p:nvPr>
        </p:nvSpPr>
        <p:spPr>
          <a:xfrm>
            <a:off x="596900" y="528341"/>
            <a:ext cx="10515600" cy="878788"/>
          </a:xfrm>
        </p:spPr>
        <p:txBody>
          <a:bodyPr>
            <a:noAutofit/>
          </a:bodyPr>
          <a:lstStyle/>
          <a:p>
            <a:r>
              <a:rPr lang="en-GB" sz="4400" b="1" dirty="0">
                <a:latin typeface="Arial" panose="020B0604020202020204"/>
              </a:rPr>
              <a:t>NIHR Core Funding Programmes:</a:t>
            </a:r>
            <a:r>
              <a:rPr lang="en-GB" sz="4400" dirty="0">
                <a:latin typeface="Arial" panose="020B0604020202020204"/>
              </a:rPr>
              <a:t/>
            </a:r>
            <a:br>
              <a:rPr lang="en-GB" sz="4400" dirty="0">
                <a:latin typeface="Arial" panose="020B0604020202020204"/>
              </a:rPr>
            </a:br>
            <a:endParaRPr lang="en-GB" sz="4400" dirty="0"/>
          </a:p>
        </p:txBody>
      </p:sp>
    </p:spTree>
    <p:extLst>
      <p:ext uri="{BB962C8B-B14F-4D97-AF65-F5344CB8AC3E}">
        <p14:creationId xmlns:p14="http://schemas.microsoft.com/office/powerpoint/2010/main" val="3835970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984" y="365127"/>
            <a:ext cx="11066032" cy="865467"/>
          </a:xfrm>
        </p:spPr>
        <p:txBody>
          <a:bodyPr>
            <a:noAutofit/>
          </a:bodyPr>
          <a:lstStyle/>
          <a:p>
            <a:r>
              <a:rPr lang="en-GB" sz="4200" b="1" dirty="0">
                <a:latin typeface="Arial" panose="020B0604020202020204" pitchFamily="34" charset="0"/>
              </a:rPr>
              <a:t>Health </a:t>
            </a:r>
            <a:r>
              <a:rPr lang="en-GB" sz="4200" b="1" dirty="0" smtClean="0">
                <a:latin typeface="Arial" panose="020B0604020202020204" pitchFamily="34" charset="0"/>
              </a:rPr>
              <a:t>and </a:t>
            </a:r>
            <a:r>
              <a:rPr lang="en-GB" sz="4200" b="1" dirty="0">
                <a:latin typeface="Arial" panose="020B0604020202020204" pitchFamily="34" charset="0"/>
              </a:rPr>
              <a:t>Social Care Delivery Research</a:t>
            </a:r>
            <a:endParaRPr lang="en-GB" sz="4200" dirty="0">
              <a:latin typeface="Arial" panose="020B0604020202020204" pitchFamily="34" charset="0"/>
            </a:endParaRPr>
          </a:p>
        </p:txBody>
      </p:sp>
      <p:sp>
        <p:nvSpPr>
          <p:cNvPr id="3" name="Content Placeholder 2"/>
          <p:cNvSpPr>
            <a:spLocks noGrp="1"/>
          </p:cNvSpPr>
          <p:nvPr>
            <p:ph idx="1"/>
          </p:nvPr>
        </p:nvSpPr>
        <p:spPr>
          <a:xfrm>
            <a:off x="562984" y="1503177"/>
            <a:ext cx="10790816" cy="4820884"/>
          </a:xfrm>
        </p:spPr>
        <p:txBody>
          <a:bodyPr>
            <a:noAutofit/>
          </a:bodyPr>
          <a:lstStyle/>
          <a:p>
            <a:pPr marL="0" indent="0">
              <a:buNone/>
            </a:pPr>
            <a:r>
              <a:rPr lang="en-GB" sz="2200" b="1" dirty="0">
                <a:latin typeface="Arial" panose="020B0604020202020204" pitchFamily="34" charset="0"/>
              </a:rPr>
              <a:t>Aim</a:t>
            </a:r>
            <a:r>
              <a:rPr lang="en-GB" sz="2200" dirty="0">
                <a:latin typeface="Arial" panose="020B0604020202020204" pitchFamily="34" charset="0"/>
              </a:rPr>
              <a:t>: </a:t>
            </a:r>
            <a:r>
              <a:rPr lang="en-GB" sz="2200" b="1" dirty="0">
                <a:solidFill>
                  <a:srgbClr val="EA5D4E"/>
                </a:solidFill>
                <a:latin typeface="Arial" panose="020B0604020202020204" pitchFamily="34" charset="0"/>
              </a:rPr>
              <a:t>To produce evidence to improve the quality, accessibility and organisation of health and social care services.</a:t>
            </a:r>
          </a:p>
          <a:p>
            <a:pPr marL="0" indent="0">
              <a:buNone/>
            </a:pPr>
            <a:r>
              <a:rPr lang="en-GB" sz="2200" b="1" dirty="0">
                <a:solidFill>
                  <a:srgbClr val="EA5D4E"/>
                </a:solidFill>
                <a:latin typeface="Arial" panose="020B0604020202020204" pitchFamily="34" charset="0"/>
              </a:rPr>
              <a:t> </a:t>
            </a:r>
          </a:p>
          <a:p>
            <a:pPr marL="171450" lvl="1" indent="-171450" algn="l" defTabSz="800100">
              <a:lnSpc>
                <a:spcPct val="90000"/>
              </a:lnSpc>
              <a:spcBef>
                <a:spcPct val="0"/>
              </a:spcBef>
              <a:spcAft>
                <a:spcPct val="15000"/>
              </a:spcAft>
              <a:buChar char="•"/>
            </a:pPr>
            <a:r>
              <a:rPr lang="en-GB" sz="2200" kern="1200" dirty="0">
                <a:solidFill>
                  <a:srgbClr val="193E72"/>
                </a:solidFill>
                <a:latin typeface="Arial" panose="020B0604020202020204" pitchFamily="34" charset="0"/>
              </a:rPr>
              <a:t>The evaluation of innovations in health and social care organisation and delivery to improve service quality, efficiency, experience and </a:t>
            </a:r>
            <a:r>
              <a:rPr lang="en-GB" sz="2200" kern="1200" dirty="0" smtClean="0">
                <a:solidFill>
                  <a:srgbClr val="193E72"/>
                </a:solidFill>
                <a:latin typeface="Arial" panose="020B0604020202020204" pitchFamily="34" charset="0"/>
              </a:rPr>
              <a:t>access</a:t>
            </a:r>
            <a:endParaRPr lang="en-GB" sz="2200" kern="1200" dirty="0">
              <a:solidFill>
                <a:srgbClr val="193E72"/>
              </a:solidFill>
              <a:latin typeface="Arial" panose="020B0604020202020204" pitchFamily="34" charset="0"/>
            </a:endParaRPr>
          </a:p>
          <a:p>
            <a:r>
              <a:rPr lang="en-GB" sz="2200" dirty="0">
                <a:latin typeface="Arial" panose="020B0604020202020204" pitchFamily="34" charset="0"/>
              </a:rPr>
              <a:t>The goal is to produce evidence for managers, commissioners, clinical leaders and service </a:t>
            </a:r>
            <a:r>
              <a:rPr lang="en-GB" sz="2200" dirty="0" smtClean="0">
                <a:latin typeface="Arial" panose="020B0604020202020204" pitchFamily="34" charset="0"/>
              </a:rPr>
              <a:t>users</a:t>
            </a:r>
            <a:endParaRPr lang="en-GB" sz="2200" dirty="0">
              <a:latin typeface="Arial" panose="020B0604020202020204" pitchFamily="34" charset="0"/>
            </a:endParaRPr>
          </a:p>
          <a:p>
            <a:r>
              <a:rPr lang="en-GB" sz="2200" dirty="0">
                <a:latin typeface="Arial" panose="020B0604020202020204" pitchFamily="34" charset="0"/>
              </a:rPr>
              <a:t>Research should lead to changes in practice and organisation of </a:t>
            </a:r>
            <a:r>
              <a:rPr lang="en-GB" sz="2200" dirty="0" smtClean="0">
                <a:latin typeface="Arial" panose="020B0604020202020204" pitchFamily="34" charset="0"/>
              </a:rPr>
              <a:t>NHS/social </a:t>
            </a:r>
            <a:r>
              <a:rPr lang="en-GB" sz="2200" dirty="0">
                <a:latin typeface="Arial" panose="020B0604020202020204" pitchFamily="34" charset="0"/>
              </a:rPr>
              <a:t>care</a:t>
            </a:r>
          </a:p>
          <a:p>
            <a:r>
              <a:rPr lang="en-GB" sz="2200" dirty="0">
                <a:latin typeface="Arial" panose="020B0604020202020204" pitchFamily="34" charset="0"/>
              </a:rPr>
              <a:t>Studies should be carried out across more than one site</a:t>
            </a:r>
          </a:p>
          <a:p>
            <a:r>
              <a:rPr lang="en-GB" sz="2200" dirty="0">
                <a:latin typeface="Arial" panose="020B0604020202020204" pitchFamily="34" charset="0"/>
              </a:rPr>
              <a:t>Encourage early careers research with strong mentoring</a:t>
            </a:r>
          </a:p>
          <a:p>
            <a:pPr marL="0" indent="0">
              <a:buNone/>
            </a:pPr>
            <a:r>
              <a:rPr lang="en-GB" sz="2200" b="1" dirty="0" smtClean="0">
                <a:latin typeface="Arial" panose="020B0604020202020204" pitchFamily="34" charset="0"/>
              </a:rPr>
              <a:t/>
            </a:r>
            <a:br>
              <a:rPr lang="en-GB" sz="2200" b="1" dirty="0" smtClean="0">
                <a:latin typeface="Arial" panose="020B0604020202020204" pitchFamily="34" charset="0"/>
              </a:rPr>
            </a:br>
            <a:r>
              <a:rPr lang="en-GB" sz="2200" b="1" dirty="0" smtClean="0">
                <a:latin typeface="Arial" panose="020B0604020202020204" pitchFamily="34" charset="0"/>
              </a:rPr>
              <a:t>Funding</a:t>
            </a:r>
            <a:r>
              <a:rPr lang="en-GB" sz="2200" dirty="0">
                <a:latin typeface="Arial" panose="020B0604020202020204" pitchFamily="34" charset="0"/>
              </a:rPr>
              <a:t>:  Commissioned and researcher-led, no fixed limits on duration or </a:t>
            </a:r>
            <a:r>
              <a:rPr lang="en-GB" sz="2200" dirty="0" smtClean="0">
                <a:latin typeface="Arial" panose="020B0604020202020204" pitchFamily="34" charset="0"/>
              </a:rPr>
              <a:t>funding</a:t>
            </a:r>
            <a:endParaRPr lang="en-GB" sz="2200" dirty="0">
              <a:latin typeface="Arial" panose="020B0604020202020204" pitchFamily="34" charset="0"/>
            </a:endParaRPr>
          </a:p>
          <a:p>
            <a:pPr marL="0" indent="0">
              <a:buNone/>
            </a:pPr>
            <a:endParaRPr lang="en-GB" sz="2200" b="1" dirty="0">
              <a:solidFill>
                <a:srgbClr val="7030A0"/>
              </a:solidFill>
            </a:endParaRPr>
          </a:p>
          <a:p>
            <a:pPr marL="0" indent="0">
              <a:buNone/>
            </a:pPr>
            <a:r>
              <a:rPr lang="en-GB" sz="2200" b="1" dirty="0">
                <a:solidFill>
                  <a:srgbClr val="7030A0"/>
                </a:solidFill>
              </a:rPr>
              <a:t/>
            </a:r>
            <a:br>
              <a:rPr lang="en-GB" sz="2200" b="1" dirty="0">
                <a:solidFill>
                  <a:srgbClr val="7030A0"/>
                </a:solidFill>
              </a:rPr>
            </a:br>
            <a:endParaRPr lang="en-GB" sz="2200" dirty="0"/>
          </a:p>
        </p:txBody>
      </p:sp>
    </p:spTree>
    <p:extLst>
      <p:ext uri="{BB962C8B-B14F-4D97-AF65-F5344CB8AC3E}">
        <p14:creationId xmlns:p14="http://schemas.microsoft.com/office/powerpoint/2010/main" val="1858116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09223" y="1019175"/>
            <a:ext cx="9144000" cy="1325563"/>
          </a:xfrm>
        </p:spPr>
        <p:txBody>
          <a:bodyPr/>
          <a:lstStyle/>
          <a:p>
            <a:r>
              <a:rPr lang="en-GB" sz="4400" b="1" dirty="0" smtClean="0">
                <a:solidFill>
                  <a:srgbClr val="2EA9B0"/>
                </a:solidFill>
                <a:latin typeface="Arial" panose="020B0604020202020204" pitchFamily="34" charset="0"/>
                <a:cs typeface="Arial" panose="020B0604020202020204" pitchFamily="34" charset="0"/>
              </a:rPr>
              <a:t>HSDR </a:t>
            </a:r>
            <a:r>
              <a:rPr lang="en-GB" sz="4400" b="1" dirty="0">
                <a:solidFill>
                  <a:srgbClr val="2EA9B0"/>
                </a:solidFill>
                <a:latin typeface="Arial" panose="020B0604020202020204" pitchFamily="34" charset="0"/>
                <a:cs typeface="Arial" panose="020B0604020202020204" pitchFamily="34" charset="0"/>
              </a:rPr>
              <a:t>examples:</a:t>
            </a:r>
          </a:p>
        </p:txBody>
      </p:sp>
      <p:sp>
        <p:nvSpPr>
          <p:cNvPr id="5" name="Rectangle 4">
            <a:extLst>
              <a:ext uri="{FF2B5EF4-FFF2-40B4-BE49-F238E27FC236}">
                <a16:creationId xmlns:a16="http://schemas.microsoft.com/office/drawing/2014/main" id="{5A833F9B-1A59-42CD-AB71-1EB59F13047D}"/>
              </a:ext>
            </a:extLst>
          </p:cNvPr>
          <p:cNvSpPr/>
          <p:nvPr/>
        </p:nvSpPr>
        <p:spPr>
          <a:xfrm>
            <a:off x="409223" y="2229493"/>
            <a:ext cx="10943721" cy="313932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193E72"/>
                </a:solidFill>
                <a:effectLst/>
                <a:uLnTx/>
                <a:uFillTx/>
                <a:latin typeface="Arial" panose="020B0604020202020204"/>
                <a:ea typeface="+mn-ea"/>
                <a:cs typeface="+mn-cs"/>
              </a:rPr>
              <a:t>Engaging general practitioners in service development and quality improvement in care homes: a realist synthesis of the published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193E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193E72"/>
                </a:solidFill>
                <a:effectLst/>
                <a:uLnTx/>
                <a:uFillTx/>
                <a:latin typeface="Arial" panose="020B0604020202020204"/>
                <a:ea typeface="+mn-ea"/>
                <a:cs typeface="+mn-cs"/>
              </a:rPr>
              <a:t>How best to deliver Comprehensive Geriatric Assessment in a cost-effective 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193E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193E72"/>
                </a:solidFill>
                <a:effectLst/>
                <a:uLnTx/>
                <a:uFillTx/>
                <a:latin typeface="Arial" panose="020B0604020202020204"/>
                <a:ea typeface="+mn-ea"/>
                <a:cs typeface="+mn-cs"/>
              </a:rPr>
              <a:t>Accessibility and implementation in UK services of an effective depression relapse prevention programme: mindfulness based cognitive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193E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193E72"/>
                </a:solidFill>
                <a:effectLst/>
                <a:uLnTx/>
                <a:uFillTx/>
                <a:latin typeface="Arial" panose="020B0604020202020204"/>
                <a:ea typeface="+mn-ea"/>
                <a:cs typeface="+mn-cs"/>
              </a:rPr>
              <a:t>Impact of closing Emergency Departments in England (closED)</a:t>
            </a:r>
          </a:p>
        </p:txBody>
      </p:sp>
    </p:spTree>
    <p:extLst>
      <p:ext uri="{BB962C8B-B14F-4D97-AF65-F5344CB8AC3E}">
        <p14:creationId xmlns:p14="http://schemas.microsoft.com/office/powerpoint/2010/main" val="3373952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30" y="365127"/>
            <a:ext cx="10809270" cy="865467"/>
          </a:xfrm>
        </p:spPr>
        <p:txBody>
          <a:bodyPr>
            <a:normAutofit/>
          </a:bodyPr>
          <a:lstStyle/>
          <a:p>
            <a:r>
              <a:rPr lang="en-GB" sz="4400" b="1" dirty="0">
                <a:latin typeface="Arial" panose="020B0604020202020204" pitchFamily="34" charset="0"/>
              </a:rPr>
              <a:t>Research for Patient Benefit </a:t>
            </a:r>
            <a:endParaRPr lang="en-GB" sz="4400" dirty="0">
              <a:latin typeface="Arial" panose="020B0604020202020204" pitchFamily="34" charset="0"/>
            </a:endParaRPr>
          </a:p>
        </p:txBody>
      </p:sp>
      <p:sp>
        <p:nvSpPr>
          <p:cNvPr id="3" name="Content Placeholder 2"/>
          <p:cNvSpPr>
            <a:spLocks noGrp="1"/>
          </p:cNvSpPr>
          <p:nvPr>
            <p:ph idx="1"/>
          </p:nvPr>
        </p:nvSpPr>
        <p:spPr>
          <a:xfrm>
            <a:off x="544530" y="1128994"/>
            <a:ext cx="11003623" cy="2845942"/>
          </a:xfrm>
        </p:spPr>
        <p:txBody>
          <a:bodyPr>
            <a:noAutofit/>
          </a:bodyPr>
          <a:lstStyle/>
          <a:p>
            <a:pPr marL="0" indent="0">
              <a:buNone/>
            </a:pPr>
            <a:r>
              <a:rPr lang="en-GB" sz="2000" b="1" dirty="0">
                <a:latin typeface="Arial" panose="020B0604020202020204" pitchFamily="34" charset="0"/>
              </a:rPr>
              <a:t>Aim</a:t>
            </a:r>
            <a:r>
              <a:rPr lang="en-GB" sz="2000" dirty="0">
                <a:latin typeface="Arial" panose="020B0604020202020204" pitchFamily="34" charset="0"/>
              </a:rPr>
              <a:t>: </a:t>
            </a:r>
            <a:r>
              <a:rPr lang="en-GB" sz="2000" b="1" dirty="0">
                <a:solidFill>
                  <a:srgbClr val="EA5D4E"/>
                </a:solidFill>
                <a:latin typeface="Arial" panose="020B0604020202020204" pitchFamily="34" charset="0"/>
              </a:rPr>
              <a:t>Supports health, public health and social care research </a:t>
            </a:r>
            <a:r>
              <a:rPr lang="en-GB" sz="2000" b="1" dirty="0" smtClean="0">
                <a:solidFill>
                  <a:srgbClr val="EA5D4E"/>
                </a:solidFill>
                <a:latin typeface="Arial" panose="020B0604020202020204" pitchFamily="34" charset="0"/>
              </a:rPr>
              <a:t/>
            </a:r>
            <a:br>
              <a:rPr lang="en-GB" sz="2000" b="1" dirty="0" smtClean="0">
                <a:solidFill>
                  <a:srgbClr val="EA5D4E"/>
                </a:solidFill>
                <a:latin typeface="Arial" panose="020B0604020202020204" pitchFamily="34" charset="0"/>
              </a:rPr>
            </a:br>
            <a:endParaRPr lang="en-GB" sz="2000" b="1" dirty="0">
              <a:solidFill>
                <a:srgbClr val="EA5D4E"/>
              </a:solidFill>
              <a:latin typeface="Arial" panose="020B0604020202020204" pitchFamily="34" charset="0"/>
            </a:endParaRPr>
          </a:p>
          <a:p>
            <a:r>
              <a:rPr lang="en-GB" sz="2000" dirty="0">
                <a:latin typeface="Arial" panose="020B0604020202020204" pitchFamily="34" charset="0"/>
              </a:rPr>
              <a:t>Funding stream addresses a wide range of health challenges</a:t>
            </a:r>
          </a:p>
          <a:p>
            <a:r>
              <a:rPr lang="en-GB" sz="2000" dirty="0">
                <a:latin typeface="Arial" panose="020B0604020202020204" pitchFamily="34" charset="0"/>
              </a:rPr>
              <a:t>Encourages early career researchers with strong mentorship</a:t>
            </a:r>
          </a:p>
          <a:p>
            <a:pPr marL="171450" lvl="1" indent="-171450" algn="l" defTabSz="800100">
              <a:lnSpc>
                <a:spcPct val="90000"/>
              </a:lnSpc>
              <a:spcBef>
                <a:spcPts val="1000"/>
              </a:spcBef>
              <a:buChar char="•"/>
            </a:pPr>
            <a:r>
              <a:rPr lang="en-GB" sz="2000" kern="1200" dirty="0">
                <a:solidFill>
                  <a:srgbClr val="193E72"/>
                </a:solidFill>
                <a:latin typeface="Arial" panose="020B0604020202020204" pitchFamily="34" charset="0"/>
              </a:rPr>
              <a:t>Lower cost research studies (qualitative, quantitative and mixed) to assess whether new interventions provide benefit for people with health and social care needs.</a:t>
            </a:r>
          </a:p>
          <a:p>
            <a:r>
              <a:rPr lang="en-GB" sz="2000" dirty="0">
                <a:latin typeface="Arial" panose="020B0604020202020204" pitchFamily="34" charset="0"/>
              </a:rPr>
              <a:t>New annual Research for Social Care (RfSC) competition with no formal tiers, assessed by a national panel of social care experts and practitioners</a:t>
            </a:r>
          </a:p>
          <a:p>
            <a:pPr marL="0" indent="0">
              <a:buNone/>
            </a:pPr>
            <a:r>
              <a:rPr lang="en-GB" sz="2000" b="1" dirty="0" smtClean="0">
                <a:latin typeface="Arial" panose="020B0604020202020204" pitchFamily="34" charset="0"/>
              </a:rPr>
              <a:t/>
            </a:r>
            <a:br>
              <a:rPr lang="en-GB" sz="2000" b="1" dirty="0" smtClean="0">
                <a:latin typeface="Arial" panose="020B0604020202020204" pitchFamily="34" charset="0"/>
              </a:rPr>
            </a:br>
            <a:r>
              <a:rPr lang="en-GB" sz="2000" b="1" dirty="0" smtClean="0">
                <a:latin typeface="Arial" panose="020B0604020202020204" pitchFamily="34" charset="0"/>
              </a:rPr>
              <a:t>Funding</a:t>
            </a:r>
            <a:r>
              <a:rPr lang="en-GB" sz="2000" dirty="0">
                <a:latin typeface="Arial" panose="020B0604020202020204" pitchFamily="34" charset="0"/>
              </a:rPr>
              <a:t>: 3 levels of funding in researcher-led calls:</a:t>
            </a:r>
          </a:p>
          <a:p>
            <a:pPr marL="1973263" lvl="1" indent="-227013"/>
            <a:r>
              <a:rPr lang="en-GB" sz="2000" dirty="0">
                <a:latin typeface="Arial" panose="020B0604020202020204" pitchFamily="34" charset="0"/>
              </a:rPr>
              <a:t>Up to £350,000 over a period of up to 36 months</a:t>
            </a:r>
          </a:p>
          <a:p>
            <a:pPr marL="1973263" lvl="1" indent="-227013"/>
            <a:r>
              <a:rPr lang="en-GB" sz="2000" dirty="0">
                <a:latin typeface="Arial" panose="020B0604020202020204" pitchFamily="34" charset="0"/>
              </a:rPr>
              <a:t>Feasibility studies up to £250,000</a:t>
            </a:r>
          </a:p>
          <a:p>
            <a:pPr marL="1973263" lvl="1" indent="-227013"/>
            <a:r>
              <a:rPr lang="en-GB" sz="2000" dirty="0">
                <a:latin typeface="Arial" panose="020B0604020202020204" pitchFamily="34" charset="0"/>
              </a:rPr>
              <a:t>Up to £150,000 for higher risk projects- exploratory &amp; development</a:t>
            </a:r>
          </a:p>
          <a:p>
            <a:pPr marL="0" indent="0">
              <a:buNone/>
            </a:pPr>
            <a:r>
              <a:rPr lang="en-GB" sz="2000" b="1" dirty="0" smtClean="0">
                <a:latin typeface="Arial" panose="020B0604020202020204" pitchFamily="34" charset="0"/>
              </a:rPr>
              <a:t/>
            </a:r>
            <a:br>
              <a:rPr lang="en-GB" sz="2000" b="1" dirty="0" smtClean="0">
                <a:latin typeface="Arial" panose="020B0604020202020204" pitchFamily="34" charset="0"/>
              </a:rPr>
            </a:br>
            <a:r>
              <a:rPr lang="en-GB" sz="2000" b="1" dirty="0" smtClean="0">
                <a:latin typeface="Arial" panose="020B0604020202020204" pitchFamily="34" charset="0"/>
              </a:rPr>
              <a:t>Process</a:t>
            </a:r>
            <a:r>
              <a:rPr lang="en-GB" sz="2000" dirty="0">
                <a:latin typeface="Arial" panose="020B0604020202020204" pitchFamily="34" charset="0"/>
              </a:rPr>
              <a:t>: Two-stage process to one of the 10 </a:t>
            </a:r>
            <a:r>
              <a:rPr lang="en-GB" sz="2000" u="sng" dirty="0">
                <a:latin typeface="Arial" panose="020B0604020202020204" pitchFamily="34" charset="0"/>
              </a:rPr>
              <a:t>regional</a:t>
            </a:r>
            <a:r>
              <a:rPr lang="en-GB" sz="2000" dirty="0">
                <a:latin typeface="Arial" panose="020B0604020202020204" pitchFamily="34" charset="0"/>
              </a:rPr>
              <a:t> funding panels, 3 calls per year</a:t>
            </a:r>
            <a:endParaRPr lang="en-GB" sz="2000" b="1" dirty="0">
              <a:solidFill>
                <a:srgbClr val="7030A0"/>
              </a:solidFill>
              <a:latin typeface="Arial" panose="020B0604020202020204" pitchFamily="34" charset="0"/>
            </a:endParaRPr>
          </a:p>
          <a:p>
            <a:pPr marL="0" indent="0">
              <a:buNone/>
            </a:pPr>
            <a:endParaRPr lang="en-GB" sz="2200" b="1" dirty="0">
              <a:solidFill>
                <a:srgbClr val="7030A0"/>
              </a:solidFill>
            </a:endParaRPr>
          </a:p>
          <a:p>
            <a:pPr marL="0" indent="0">
              <a:buNone/>
            </a:pPr>
            <a:endParaRPr lang="en-GB" sz="2200" dirty="0"/>
          </a:p>
          <a:p>
            <a:endParaRPr lang="en-GB" sz="2200" dirty="0"/>
          </a:p>
        </p:txBody>
      </p:sp>
    </p:spTree>
    <p:extLst>
      <p:ext uri="{BB962C8B-B14F-4D97-AF65-F5344CB8AC3E}">
        <p14:creationId xmlns:p14="http://schemas.microsoft.com/office/powerpoint/2010/main" val="3980218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714375"/>
            <a:ext cx="9402763" cy="1133475"/>
          </a:xfrm>
        </p:spPr>
        <p:txBody>
          <a:bodyPr/>
          <a:lstStyle/>
          <a:p>
            <a:r>
              <a:rPr lang="en-GB" sz="4400" b="1" dirty="0">
                <a:solidFill>
                  <a:srgbClr val="2EA9B0"/>
                </a:solidFill>
                <a:latin typeface="Arial" panose="020B0604020202020204" pitchFamily="34" charset="0"/>
                <a:cs typeface="Arial" panose="020B0604020202020204" pitchFamily="34" charset="0"/>
              </a:rPr>
              <a:t>RfPB examples:</a:t>
            </a:r>
          </a:p>
        </p:txBody>
      </p:sp>
      <p:sp>
        <p:nvSpPr>
          <p:cNvPr id="5" name="Rectangle 4">
            <a:extLst>
              <a:ext uri="{FF2B5EF4-FFF2-40B4-BE49-F238E27FC236}">
                <a16:creationId xmlns:a16="http://schemas.microsoft.com/office/drawing/2014/main" id="{5A833F9B-1A59-42CD-AB71-1EB59F13047D}"/>
              </a:ext>
            </a:extLst>
          </p:cNvPr>
          <p:cNvSpPr/>
          <p:nvPr/>
        </p:nvSpPr>
        <p:spPr>
          <a:xfrm>
            <a:off x="409223" y="2024013"/>
            <a:ext cx="11118381" cy="469359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rPr>
              <a:t>Co-production of best practice recommendations for local authority reviews of double-handed homecare packages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rPr>
              <a:t>ORCHARD study: a realist review of hearing communication strategies for residents with dementia living in care homes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rPr>
              <a:t>Preventing psychosis in young people at ultra-high-risk attending NHS mental health services: a feasibility study of a novel intervention target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rPr>
              <a:t>A multicentre randomised controlled trial (RCT) of a self-help cognitive behavioural therapy (CBT) intervention to reduce the impact of hot flush and night sweat (HFNS) symptoms in men with prostate cancer undergoing androgen deprivation therapy</a:t>
            </a:r>
          </a:p>
        </p:txBody>
      </p:sp>
    </p:spTree>
    <p:extLst>
      <p:ext uri="{BB962C8B-B14F-4D97-AF65-F5344CB8AC3E}">
        <p14:creationId xmlns:p14="http://schemas.microsoft.com/office/powerpoint/2010/main" val="32953780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30" y="365127"/>
            <a:ext cx="10809270" cy="865467"/>
          </a:xfrm>
        </p:spPr>
        <p:txBody>
          <a:bodyPr>
            <a:normAutofit/>
          </a:bodyPr>
          <a:lstStyle/>
          <a:p>
            <a:r>
              <a:rPr lang="en-GB" sz="4400" b="1" dirty="0">
                <a:latin typeface="Arial" panose="020B0604020202020204" pitchFamily="34" charset="0"/>
              </a:rPr>
              <a:t>Research for Social Care</a:t>
            </a:r>
            <a:endParaRPr lang="en-GB" sz="4400" dirty="0">
              <a:latin typeface="Arial" panose="020B0604020202020204" pitchFamily="34" charset="0"/>
            </a:endParaRPr>
          </a:p>
        </p:txBody>
      </p:sp>
      <p:sp>
        <p:nvSpPr>
          <p:cNvPr id="3" name="Content Placeholder 2"/>
          <p:cNvSpPr>
            <a:spLocks noGrp="1"/>
          </p:cNvSpPr>
          <p:nvPr>
            <p:ph idx="1"/>
          </p:nvPr>
        </p:nvSpPr>
        <p:spPr>
          <a:xfrm>
            <a:off x="544529" y="1231019"/>
            <a:ext cx="11003623" cy="4741258"/>
          </a:xfrm>
        </p:spPr>
        <p:txBody>
          <a:bodyPr>
            <a:noAutofit/>
          </a:bodyPr>
          <a:lstStyle/>
          <a:p>
            <a:pPr marL="0" indent="0">
              <a:buNone/>
            </a:pPr>
            <a:r>
              <a:rPr lang="en-GB" sz="2000" b="1" dirty="0">
                <a:latin typeface="Arial" panose="020B0604020202020204" pitchFamily="34" charset="0"/>
              </a:rPr>
              <a:t>Aim</a:t>
            </a:r>
            <a:r>
              <a:rPr lang="en-GB" sz="2000" dirty="0">
                <a:latin typeface="Arial" panose="020B0604020202020204" pitchFamily="34" charset="0"/>
              </a:rPr>
              <a:t>: </a:t>
            </a:r>
            <a:r>
              <a:rPr lang="en-GB" sz="2000" b="1" dirty="0">
                <a:solidFill>
                  <a:srgbClr val="EA5D4E"/>
                </a:solidFill>
                <a:latin typeface="Arial" panose="020B0604020202020204" pitchFamily="34" charset="0"/>
              </a:rPr>
              <a:t>To fund topics and research methodologies that increase the effectiveness of adult social care services, to benefit service users and carers.</a:t>
            </a:r>
            <a:r>
              <a:rPr lang="en-GB" sz="2000" dirty="0">
                <a:latin typeface="Arial" panose="020B0604020202020204" pitchFamily="34" charset="0"/>
              </a:rPr>
              <a:t> </a:t>
            </a:r>
            <a:r>
              <a:rPr lang="en-GB" sz="2000" dirty="0" smtClean="0">
                <a:latin typeface="Arial" panose="020B0604020202020204" pitchFamily="34" charset="0"/>
              </a:rPr>
              <a:t/>
            </a:r>
            <a:br>
              <a:rPr lang="en-GB" sz="2000" dirty="0" smtClean="0">
                <a:latin typeface="Arial" panose="020B0604020202020204" pitchFamily="34" charset="0"/>
              </a:rPr>
            </a:br>
            <a:endParaRPr lang="en-GB" sz="2000" dirty="0">
              <a:latin typeface="Arial" panose="020B0604020202020204" pitchFamily="34" charset="0"/>
            </a:endParaRPr>
          </a:p>
          <a:p>
            <a:r>
              <a:rPr lang="en-GB" sz="2000" dirty="0">
                <a:latin typeface="Arial" panose="020B0604020202020204" pitchFamily="34" charset="0"/>
              </a:rPr>
              <a:t>RfSC funds research which generates evidence to improve, expand and strengthen the way adult social care is delivered</a:t>
            </a:r>
          </a:p>
          <a:p>
            <a:r>
              <a:rPr lang="en-GB" sz="2000" dirty="0">
                <a:latin typeface="Arial" panose="020B0604020202020204" pitchFamily="34" charset="0"/>
              </a:rPr>
              <a:t>Teams consisting of social care researchers, professionals/practitioners, carers and service users. With links to adult social care organisations/providers</a:t>
            </a:r>
          </a:p>
          <a:p>
            <a:r>
              <a:rPr lang="en-GB" sz="2000" dirty="0">
                <a:latin typeface="Arial" panose="020B0604020202020204" pitchFamily="34" charset="0"/>
              </a:rPr>
              <a:t>Develop and evaluate new ways of delivering social care</a:t>
            </a:r>
          </a:p>
          <a:p>
            <a:r>
              <a:rPr lang="en-GB" sz="2000" dirty="0">
                <a:latin typeface="Arial" panose="020B0604020202020204" pitchFamily="34" charset="0"/>
              </a:rPr>
              <a:t>Develop novel methodologies for adult social care research.</a:t>
            </a:r>
          </a:p>
          <a:p>
            <a:pPr marL="0" indent="0">
              <a:buNone/>
            </a:pPr>
            <a:r>
              <a:rPr lang="en-GB" sz="2000" b="1" dirty="0" smtClean="0">
                <a:latin typeface="Arial" panose="020B0604020202020204" pitchFamily="34" charset="0"/>
              </a:rPr>
              <a:t/>
            </a:r>
            <a:br>
              <a:rPr lang="en-GB" sz="2000" b="1" dirty="0" smtClean="0">
                <a:latin typeface="Arial" panose="020B0604020202020204" pitchFamily="34" charset="0"/>
              </a:rPr>
            </a:br>
            <a:r>
              <a:rPr lang="en-GB" sz="2000" b="1" dirty="0" smtClean="0">
                <a:latin typeface="Arial" panose="020B0604020202020204" pitchFamily="34" charset="0"/>
              </a:rPr>
              <a:t>Funding</a:t>
            </a:r>
            <a:r>
              <a:rPr lang="en-GB" sz="2000" dirty="0">
                <a:latin typeface="Arial" panose="020B0604020202020204" pitchFamily="34" charset="0"/>
              </a:rPr>
              <a:t>: Currently, 1 call a year opens September:</a:t>
            </a:r>
          </a:p>
          <a:p>
            <a:pPr marL="1973263" lvl="1" indent="-227013"/>
            <a:r>
              <a:rPr lang="en-GB" sz="2000" dirty="0">
                <a:latin typeface="Arial" panose="020B0604020202020204" pitchFamily="34" charset="0"/>
              </a:rPr>
              <a:t>Up to £350,000 over a period of up to 36 months</a:t>
            </a:r>
          </a:p>
          <a:p>
            <a:pPr marL="0" lvl="1" indent="0">
              <a:buNone/>
            </a:pPr>
            <a:r>
              <a:rPr lang="en-GB" sz="2000" b="1" dirty="0">
                <a:latin typeface="Arial" panose="020B0604020202020204" pitchFamily="34" charset="0"/>
              </a:rPr>
              <a:t> </a:t>
            </a:r>
            <a:r>
              <a:rPr lang="en-GB" sz="2000" b="1" dirty="0" smtClean="0">
                <a:latin typeface="Arial" panose="020B0604020202020204" pitchFamily="34" charset="0"/>
              </a:rPr>
              <a:t/>
            </a:r>
            <a:br>
              <a:rPr lang="en-GB" sz="2000" b="1" dirty="0" smtClean="0">
                <a:latin typeface="Arial" panose="020B0604020202020204" pitchFamily="34" charset="0"/>
              </a:rPr>
            </a:br>
            <a:r>
              <a:rPr lang="en-GB" sz="2000" dirty="0" smtClean="0">
                <a:solidFill>
                  <a:srgbClr val="193E72"/>
                </a:solidFill>
                <a:latin typeface="Arial" panose="020B0604020202020204" pitchFamily="34" charset="0"/>
              </a:rPr>
              <a:t>Two-stage </a:t>
            </a:r>
            <a:r>
              <a:rPr lang="en-GB" sz="2000" dirty="0">
                <a:solidFill>
                  <a:srgbClr val="193E72"/>
                </a:solidFill>
                <a:latin typeface="Arial" panose="020B0604020202020204" pitchFamily="34" charset="0"/>
              </a:rPr>
              <a:t>process, through national committee </a:t>
            </a:r>
            <a:endParaRPr lang="en-GB" sz="2000" b="1" dirty="0">
              <a:solidFill>
                <a:srgbClr val="193E72"/>
              </a:solidFill>
              <a:latin typeface="Arial" panose="020B0604020202020204" pitchFamily="34" charset="0"/>
            </a:endParaRPr>
          </a:p>
          <a:p>
            <a:pPr marL="0" indent="0">
              <a:buNone/>
            </a:pPr>
            <a:endParaRPr lang="en-GB" sz="2200" dirty="0"/>
          </a:p>
          <a:p>
            <a:endParaRPr lang="en-GB" sz="2200" dirty="0"/>
          </a:p>
        </p:txBody>
      </p:sp>
    </p:spTree>
    <p:extLst>
      <p:ext uri="{BB962C8B-B14F-4D97-AF65-F5344CB8AC3E}">
        <p14:creationId xmlns:p14="http://schemas.microsoft.com/office/powerpoint/2010/main" val="1391930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714375"/>
            <a:ext cx="9402763" cy="1133475"/>
          </a:xfrm>
        </p:spPr>
        <p:txBody>
          <a:bodyPr/>
          <a:lstStyle/>
          <a:p>
            <a:r>
              <a:rPr lang="en-GB" sz="4400" b="1" dirty="0">
                <a:solidFill>
                  <a:srgbClr val="2EA9B0"/>
                </a:solidFill>
                <a:latin typeface="Arial" panose="020B0604020202020204" pitchFamily="34" charset="0"/>
                <a:cs typeface="Arial" panose="020B0604020202020204" pitchFamily="34" charset="0"/>
              </a:rPr>
              <a:t>RfSC examples:</a:t>
            </a:r>
          </a:p>
        </p:txBody>
      </p:sp>
      <p:sp>
        <p:nvSpPr>
          <p:cNvPr id="5" name="Rectangle 4">
            <a:extLst>
              <a:ext uri="{FF2B5EF4-FFF2-40B4-BE49-F238E27FC236}">
                <a16:creationId xmlns:a16="http://schemas.microsoft.com/office/drawing/2014/main" id="{5A833F9B-1A59-42CD-AB71-1EB59F13047D}"/>
              </a:ext>
            </a:extLst>
          </p:cNvPr>
          <p:cNvSpPr/>
          <p:nvPr/>
        </p:nvSpPr>
        <p:spPr>
          <a:xfrm>
            <a:off x="409223" y="2024013"/>
            <a:ext cx="11118381" cy="433965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rPr>
              <a:t>The effectiveness of the SIDECAR (scales measuring impact of dementia on carers) tool in improving carer quality of life in social care settings</a:t>
            </a:r>
          </a:p>
          <a:p>
            <a:pPr marR="0" lvl="0" algn="l" defTabSz="914400" rtl="0" eaLnBrk="1" fontAlgn="auto" latinLnBrk="0" hangingPunct="1">
              <a:lnSpc>
                <a:spcPct val="100000"/>
              </a:lnSpc>
              <a:spcBef>
                <a:spcPts val="0"/>
              </a:spcBef>
              <a:spcAft>
                <a:spcPts val="0"/>
              </a:spcAft>
              <a:buClrTx/>
              <a:buSzTx/>
              <a:tabLst/>
              <a:defRPr/>
            </a:pPr>
            <a:endPar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rPr>
              <a:t>Co-designing a toolkit of approaches and resources for end-of-life care planning with people with learning disabilities within social care settings</a:t>
            </a:r>
          </a:p>
          <a:p>
            <a:pPr marR="0" lvl="0" algn="l" defTabSz="914400" rtl="0" eaLnBrk="1" fontAlgn="auto" latinLnBrk="0" hangingPunct="1">
              <a:lnSpc>
                <a:spcPct val="100000"/>
              </a:lnSpc>
              <a:spcBef>
                <a:spcPts val="0"/>
              </a:spcBef>
              <a:spcAft>
                <a:spcPts val="0"/>
              </a:spcAft>
              <a:buClrTx/>
              <a:buSzTx/>
              <a:tabLst/>
              <a:defRPr/>
            </a:pPr>
            <a:endPar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rPr>
              <a:t>Promoting a social and rights-based approach to assessment under the Mental Health Act</a:t>
            </a:r>
          </a:p>
          <a:p>
            <a:pPr marR="0" lvl="0" algn="l" defTabSz="914400" rtl="0" eaLnBrk="1" fontAlgn="auto" latinLnBrk="0" hangingPunct="1">
              <a:lnSpc>
                <a:spcPct val="100000"/>
              </a:lnSpc>
              <a:spcBef>
                <a:spcPts val="0"/>
              </a:spcBef>
              <a:spcAft>
                <a:spcPts val="0"/>
              </a:spcAft>
              <a:buClrTx/>
              <a:buSzTx/>
              <a:tabLst/>
              <a:defRPr/>
            </a:pPr>
            <a:endPar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rPr>
              <a:t>Together in Prison: Developing a parenting programme to promote family wellbeing for young fathers in prison</a:t>
            </a:r>
          </a:p>
          <a:p>
            <a:pPr marR="0" lvl="0" algn="l" defTabSz="914400" rtl="0" eaLnBrk="1" fontAlgn="auto" latinLnBrk="0" hangingPunct="1">
              <a:lnSpc>
                <a:spcPct val="100000"/>
              </a:lnSpc>
              <a:spcBef>
                <a:spcPts val="0"/>
              </a:spcBef>
              <a:spcAft>
                <a:spcPts val="0"/>
              </a:spcAft>
              <a:buClrTx/>
              <a:buSzTx/>
              <a:tabLst/>
              <a:defRPr/>
            </a:pPr>
            <a:endParaRPr kumimoji="0" lang="en-GB" sz="2300" b="0" i="0" u="none" strike="noStrike" kern="1200" cap="none" spc="0" normalizeH="0" baseline="0" noProof="0" dirty="0">
              <a:ln>
                <a:noFill/>
              </a:ln>
              <a:solidFill>
                <a:srgbClr val="193E7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46810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0" y="164328"/>
            <a:ext cx="10605053" cy="878788"/>
          </a:xfrm>
        </p:spPr>
        <p:txBody>
          <a:bodyPr>
            <a:normAutofit/>
          </a:bodyPr>
          <a:lstStyle/>
          <a:p>
            <a:r>
              <a:rPr lang="en-GB" sz="4400" b="1" dirty="0" smtClean="0">
                <a:latin typeface="Arial" panose="020B0604020202020204" pitchFamily="34" charset="0"/>
              </a:rPr>
              <a:t>Idea</a:t>
            </a:r>
            <a:endParaRPr lang="en-GB" sz="4400" b="1" dirty="0">
              <a:latin typeface="Arial" panose="020B0604020202020204" pitchFamily="34" charset="0"/>
            </a:endParaRPr>
          </a:p>
        </p:txBody>
      </p:sp>
      <p:sp>
        <p:nvSpPr>
          <p:cNvPr id="3" name="Content Placeholder 2"/>
          <p:cNvSpPr>
            <a:spLocks noGrp="1"/>
          </p:cNvSpPr>
          <p:nvPr>
            <p:ph idx="1"/>
          </p:nvPr>
        </p:nvSpPr>
        <p:spPr>
          <a:xfrm>
            <a:off x="432648" y="1043116"/>
            <a:ext cx="8237562" cy="4841307"/>
          </a:xfrm>
        </p:spPr>
        <p:txBody>
          <a:bodyPr>
            <a:noAutofit/>
          </a:bodyPr>
          <a:lstStyle/>
          <a:p>
            <a:pPr marL="0" indent="0">
              <a:spcBef>
                <a:spcPts val="600"/>
              </a:spcBef>
              <a:spcAft>
                <a:spcPts val="600"/>
              </a:spcAft>
              <a:buNone/>
            </a:pPr>
            <a:endParaRPr lang="en-US" sz="3600" b="1" u="sng" kern="0" dirty="0" smtClean="0">
              <a:latin typeface="Arial" panose="020B0604020202020204" pitchFamily="34" charset="0"/>
            </a:endParaRPr>
          </a:p>
          <a:p>
            <a:pPr>
              <a:spcBef>
                <a:spcPts val="600"/>
              </a:spcBef>
              <a:spcAft>
                <a:spcPts val="600"/>
              </a:spcAft>
            </a:pPr>
            <a:r>
              <a:rPr lang="en-US" sz="3600" kern="0" dirty="0" smtClean="0">
                <a:latin typeface="Arial" panose="020B0604020202020204" pitchFamily="34" charset="0"/>
              </a:rPr>
              <a:t>How would this work help?</a:t>
            </a:r>
          </a:p>
          <a:p>
            <a:pPr>
              <a:spcBef>
                <a:spcPts val="600"/>
              </a:spcBef>
              <a:spcAft>
                <a:spcPts val="600"/>
              </a:spcAft>
            </a:pPr>
            <a:endParaRPr lang="en-US" sz="3600" kern="0" dirty="0" smtClean="0">
              <a:latin typeface="Arial" panose="020B0604020202020204" pitchFamily="34" charset="0"/>
            </a:endParaRPr>
          </a:p>
          <a:p>
            <a:pPr>
              <a:spcBef>
                <a:spcPts val="600"/>
              </a:spcBef>
              <a:spcAft>
                <a:spcPts val="600"/>
              </a:spcAft>
            </a:pPr>
            <a:r>
              <a:rPr lang="en-US" sz="3600" kern="0" dirty="0" smtClean="0">
                <a:latin typeface="Arial" panose="020B0604020202020204" pitchFamily="34" charset="0"/>
              </a:rPr>
              <a:t>What is the size of the change?</a:t>
            </a:r>
          </a:p>
          <a:p>
            <a:pPr>
              <a:spcBef>
                <a:spcPts val="600"/>
              </a:spcBef>
              <a:spcAft>
                <a:spcPts val="600"/>
              </a:spcAft>
            </a:pPr>
            <a:endParaRPr lang="en-US" sz="3600" kern="0" dirty="0" smtClean="0">
              <a:latin typeface="Arial" panose="020B0604020202020204" pitchFamily="34" charset="0"/>
            </a:endParaRPr>
          </a:p>
          <a:p>
            <a:pPr>
              <a:spcBef>
                <a:spcPts val="600"/>
              </a:spcBef>
              <a:spcAft>
                <a:spcPts val="600"/>
              </a:spcAft>
            </a:pPr>
            <a:r>
              <a:rPr lang="en-US" sz="3600" kern="0" dirty="0" smtClean="0">
                <a:latin typeface="Arial" panose="020B0604020202020204" pitchFamily="34" charset="0"/>
              </a:rPr>
              <a:t>Who is calling for this work</a:t>
            </a:r>
          </a:p>
        </p:txBody>
      </p:sp>
      <p:pic>
        <p:nvPicPr>
          <p:cNvPr id="2050" name="Picture 2" descr="How Many People Do You Really Know? | Bad at S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091" y="1115853"/>
            <a:ext cx="3585729" cy="478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4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30" y="365127"/>
            <a:ext cx="10809270" cy="865467"/>
          </a:xfrm>
        </p:spPr>
        <p:txBody>
          <a:bodyPr>
            <a:normAutofit/>
          </a:bodyPr>
          <a:lstStyle/>
          <a:p>
            <a:r>
              <a:rPr lang="en-GB" sz="4400" b="1" dirty="0">
                <a:latin typeface="Arial" panose="020B0604020202020204" pitchFamily="34" charset="0"/>
              </a:rPr>
              <a:t>NIHR fellowship  programme</a:t>
            </a:r>
            <a:endParaRPr lang="en-GB" sz="4400" dirty="0">
              <a:latin typeface="Arial" panose="020B0604020202020204" pitchFamily="34" charset="0"/>
            </a:endParaRPr>
          </a:p>
        </p:txBody>
      </p:sp>
      <p:pic>
        <p:nvPicPr>
          <p:cNvPr id="45" name="Picture 44">
            <a:extLst>
              <a:ext uri="{FF2B5EF4-FFF2-40B4-BE49-F238E27FC236}">
                <a16:creationId xmlns:a16="http://schemas.microsoft.com/office/drawing/2014/main" id="{A20DE3DE-CE49-4AFD-9187-0683EA8FC26C}"/>
              </a:ext>
            </a:extLst>
          </p:cNvPr>
          <p:cNvPicPr>
            <a:picLocks noChangeAspect="1"/>
          </p:cNvPicPr>
          <p:nvPr/>
        </p:nvPicPr>
        <p:blipFill>
          <a:blip r:embed="rId3"/>
          <a:stretch>
            <a:fillRect/>
          </a:stretch>
        </p:blipFill>
        <p:spPr>
          <a:xfrm>
            <a:off x="292105" y="1066703"/>
            <a:ext cx="11607790" cy="5139373"/>
          </a:xfrm>
          <a:prstGeom prst="rect">
            <a:avLst/>
          </a:prstGeom>
        </p:spPr>
      </p:pic>
    </p:spTree>
    <p:extLst>
      <p:ext uri="{BB962C8B-B14F-4D97-AF65-F5344CB8AC3E}">
        <p14:creationId xmlns:p14="http://schemas.microsoft.com/office/powerpoint/2010/main" val="1508025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03635" y="5367980"/>
            <a:ext cx="9144000" cy="1298643"/>
          </a:xfrm>
        </p:spPr>
        <p:txBody>
          <a:bodyPr>
            <a:normAutofit/>
          </a:bodyPr>
          <a:lstStyle/>
          <a:p>
            <a:pPr algn="r"/>
            <a:r>
              <a:rPr lang="en-GB" sz="3600" b="1" dirty="0" smtClean="0">
                <a:latin typeface="Lato" panose="020F0502020204030203"/>
              </a:rPr>
              <a:t>Dr Rachel Evley</a:t>
            </a:r>
          </a:p>
          <a:p>
            <a:pPr algn="r"/>
            <a:r>
              <a:rPr lang="en-GB" sz="3600" b="1" dirty="0">
                <a:latin typeface="Lato" panose="020F0502020204030203"/>
              </a:rPr>
              <a:t>Qualitative Adviser RDS East Midlands</a:t>
            </a:r>
          </a:p>
          <a:p>
            <a:endParaRPr lang="en-GB" sz="3600" b="1" dirty="0" smtClean="0"/>
          </a:p>
          <a:p>
            <a:endParaRPr lang="en-GB" sz="3600" b="1" dirty="0">
              <a:latin typeface="Arial" panose="020B0604020202020204" pitchFamily="34" charset="0"/>
              <a:cs typeface="Arial" panose="020B0604020202020204" pitchFamily="34" charset="0"/>
            </a:endParaRPr>
          </a:p>
        </p:txBody>
      </p:sp>
      <p:sp>
        <p:nvSpPr>
          <p:cNvPr id="2060" name="Rectangle 12"/>
          <p:cNvSpPr>
            <a:spLocks noGrp="1" noChangeArrowheads="1"/>
          </p:cNvSpPr>
          <p:nvPr>
            <p:ph type="ctrTitle"/>
          </p:nvPr>
        </p:nvSpPr>
        <p:spPr>
          <a:xfrm>
            <a:off x="441435" y="2080724"/>
            <a:ext cx="10363200" cy="1795008"/>
          </a:xfrm>
          <a:noFill/>
        </p:spPr>
        <p:txBody>
          <a:bodyPr anchor="ctr">
            <a:normAutofit/>
          </a:bodyPr>
          <a:lstStyle/>
          <a:p>
            <a:r>
              <a:rPr lang="en-GB" sz="6000" b="1" dirty="0"/>
              <a:t>Support available from the RDS for applicants</a:t>
            </a:r>
          </a:p>
        </p:txBody>
      </p:sp>
      <p:sp>
        <p:nvSpPr>
          <p:cNvPr id="4" name="Rectangle 12"/>
          <p:cNvSpPr txBox="1">
            <a:spLocks noChangeArrowheads="1"/>
          </p:cNvSpPr>
          <p:nvPr/>
        </p:nvSpPr>
        <p:spPr>
          <a:xfrm>
            <a:off x="1051035" y="2871627"/>
            <a:ext cx="10363200" cy="1795008"/>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endParaRPr lang="en-GB" sz="3200" b="1" dirty="0"/>
          </a:p>
        </p:txBody>
      </p:sp>
    </p:spTree>
    <p:extLst>
      <p:ext uri="{BB962C8B-B14F-4D97-AF65-F5344CB8AC3E}">
        <p14:creationId xmlns:p14="http://schemas.microsoft.com/office/powerpoint/2010/main" val="739327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6435" r="3451"/>
          <a:stretch/>
        </p:blipFill>
        <p:spPr>
          <a:xfrm>
            <a:off x="7173310" y="1068977"/>
            <a:ext cx="4792717" cy="5676780"/>
          </a:xfrm>
          <a:prstGeom prst="rect">
            <a:avLst/>
          </a:prstGeom>
        </p:spPr>
      </p:pic>
      <p:sp>
        <p:nvSpPr>
          <p:cNvPr id="2" name="Title 1"/>
          <p:cNvSpPr>
            <a:spLocks noGrp="1"/>
          </p:cNvSpPr>
          <p:nvPr>
            <p:ph type="title"/>
          </p:nvPr>
        </p:nvSpPr>
        <p:spPr>
          <a:xfrm>
            <a:off x="333703" y="71899"/>
            <a:ext cx="10605053" cy="878788"/>
          </a:xfrm>
        </p:spPr>
        <p:txBody>
          <a:bodyPr>
            <a:normAutofit/>
          </a:bodyPr>
          <a:lstStyle/>
          <a:p>
            <a:r>
              <a:rPr lang="en-GB" sz="4400" b="1" dirty="0" smtClean="0">
                <a:latin typeface="Arial" panose="020B0604020202020204" pitchFamily="34" charset="0"/>
              </a:rPr>
              <a:t>NIHR Research Design Service</a:t>
            </a:r>
            <a:endParaRPr lang="en-GB" sz="4400" b="1" dirty="0">
              <a:latin typeface="Arial" panose="020B0604020202020204" pitchFamily="34" charset="0"/>
            </a:endParaRPr>
          </a:p>
        </p:txBody>
      </p:sp>
      <p:sp>
        <p:nvSpPr>
          <p:cNvPr id="3" name="Content Placeholder 2"/>
          <p:cNvSpPr>
            <a:spLocks noGrp="1"/>
          </p:cNvSpPr>
          <p:nvPr>
            <p:ph idx="1"/>
          </p:nvPr>
        </p:nvSpPr>
        <p:spPr>
          <a:xfrm>
            <a:off x="333703" y="1293459"/>
            <a:ext cx="8414499" cy="4614541"/>
          </a:xfrm>
        </p:spPr>
        <p:txBody>
          <a:bodyPr>
            <a:noAutofit/>
          </a:bodyPr>
          <a:lstStyle/>
          <a:p>
            <a:pPr marL="0" indent="0">
              <a:spcBef>
                <a:spcPts val="600"/>
              </a:spcBef>
              <a:spcAft>
                <a:spcPts val="600"/>
              </a:spcAft>
              <a:buNone/>
            </a:pPr>
            <a:r>
              <a:rPr lang="en-US" kern="0" dirty="0">
                <a:latin typeface="Arial" panose="020B0604020202020204" pitchFamily="34" charset="0"/>
              </a:rPr>
              <a:t>The Research Design Service was </a:t>
            </a:r>
            <a:r>
              <a:rPr lang="en-US" kern="0" dirty="0" smtClean="0">
                <a:latin typeface="Arial" panose="020B0604020202020204" pitchFamily="34" charset="0"/>
              </a:rPr>
              <a:t>established in 2008.</a:t>
            </a:r>
          </a:p>
          <a:p>
            <a:pPr marL="0" indent="0">
              <a:spcBef>
                <a:spcPts val="600"/>
              </a:spcBef>
              <a:spcAft>
                <a:spcPts val="600"/>
              </a:spcAft>
              <a:buNone/>
            </a:pPr>
            <a:endParaRPr lang="en-US" kern="0" dirty="0" smtClean="0">
              <a:latin typeface="Arial" panose="020B0604020202020204" pitchFamily="34" charset="0"/>
            </a:endParaRPr>
          </a:p>
          <a:p>
            <a:pPr marL="0" indent="0">
              <a:spcBef>
                <a:spcPts val="600"/>
              </a:spcBef>
              <a:spcAft>
                <a:spcPts val="600"/>
              </a:spcAft>
              <a:buNone/>
            </a:pPr>
            <a:r>
              <a:rPr lang="en-US" kern="0" dirty="0" smtClean="0">
                <a:latin typeface="Arial" panose="020B0604020202020204" pitchFamily="34" charset="0"/>
              </a:rPr>
              <a:t>There are 10 RDS regions.</a:t>
            </a:r>
            <a:endParaRPr lang="en-US" kern="0" dirty="0">
              <a:latin typeface="Arial" panose="020B0604020202020204" pitchFamily="34" charset="0"/>
            </a:endParaRPr>
          </a:p>
          <a:p>
            <a:pPr marL="0" indent="0">
              <a:spcBef>
                <a:spcPts val="600"/>
              </a:spcBef>
              <a:spcAft>
                <a:spcPts val="600"/>
              </a:spcAft>
              <a:buNone/>
            </a:pPr>
            <a:endParaRPr lang="en-US" kern="0" dirty="0" smtClean="0">
              <a:latin typeface="Arial" panose="020B0604020202020204" pitchFamily="34" charset="0"/>
            </a:endParaRPr>
          </a:p>
          <a:p>
            <a:pPr marL="0" indent="0">
              <a:spcBef>
                <a:spcPts val="600"/>
              </a:spcBef>
              <a:spcAft>
                <a:spcPts val="600"/>
              </a:spcAft>
              <a:buNone/>
            </a:pPr>
            <a:r>
              <a:rPr lang="en-US" kern="0" dirty="0" smtClean="0">
                <a:latin typeface="Arial" panose="020B0604020202020204" pitchFamily="34" charset="0"/>
              </a:rPr>
              <a:t>RDSs </a:t>
            </a:r>
            <a:r>
              <a:rPr lang="en-US" kern="0" dirty="0">
                <a:latin typeface="Arial" panose="020B0604020202020204" pitchFamily="34" charset="0"/>
              </a:rPr>
              <a:t>support researchers applying for </a:t>
            </a:r>
            <a:r>
              <a:rPr lang="en-US" b="1" kern="0" dirty="0" smtClean="0">
                <a:latin typeface="Arial" panose="020B0604020202020204" pitchFamily="34" charset="0"/>
              </a:rPr>
              <a:t>NATIONAL</a:t>
            </a:r>
            <a:r>
              <a:rPr lang="en-US" kern="0" dirty="0" smtClean="0">
                <a:latin typeface="Arial" panose="020B0604020202020204" pitchFamily="34" charset="0"/>
              </a:rPr>
              <a:t> peer-reviewed </a:t>
            </a:r>
            <a:r>
              <a:rPr lang="en-US" kern="0" dirty="0">
                <a:latin typeface="Arial" panose="020B0604020202020204" pitchFamily="34" charset="0"/>
              </a:rPr>
              <a:t>funding schemes for health and social care research</a:t>
            </a:r>
          </a:p>
          <a:p>
            <a:pPr marL="636587" lvl="1" indent="-457200">
              <a:spcBef>
                <a:spcPts val="600"/>
              </a:spcBef>
              <a:spcAft>
                <a:spcPts val="600"/>
              </a:spcAft>
            </a:pPr>
            <a:r>
              <a:rPr lang="en-US" sz="2400" kern="0" dirty="0">
                <a:latin typeface="Arial" panose="020B0604020202020204" pitchFamily="34" charset="0"/>
              </a:rPr>
              <a:t>National Institute for Health </a:t>
            </a:r>
            <a:r>
              <a:rPr lang="en-US" sz="2400" kern="0" dirty="0" smtClean="0">
                <a:latin typeface="Arial" panose="020B0604020202020204" pitchFamily="34" charset="0"/>
              </a:rPr>
              <a:t>Research (our priority)</a:t>
            </a:r>
            <a:endParaRPr lang="en-US" sz="2400" kern="0" dirty="0">
              <a:latin typeface="Arial" panose="020B0604020202020204" pitchFamily="34" charset="0"/>
            </a:endParaRPr>
          </a:p>
          <a:p>
            <a:pPr marL="636587" lvl="1" indent="-457200">
              <a:spcBef>
                <a:spcPts val="600"/>
              </a:spcBef>
              <a:spcAft>
                <a:spcPts val="600"/>
              </a:spcAft>
            </a:pPr>
            <a:r>
              <a:rPr lang="en-US" sz="2400" kern="0" dirty="0" smtClean="0">
                <a:latin typeface="Arial" panose="020B0604020202020204" pitchFamily="34" charset="0"/>
              </a:rPr>
              <a:t>Research Councils - UKRI</a:t>
            </a:r>
            <a:endParaRPr lang="en-US" sz="2400" kern="0" dirty="0">
              <a:latin typeface="Arial" panose="020B0604020202020204" pitchFamily="34" charset="0"/>
            </a:endParaRPr>
          </a:p>
          <a:p>
            <a:pPr marL="636587" lvl="1" indent="-457200">
              <a:spcBef>
                <a:spcPts val="600"/>
              </a:spcBef>
              <a:spcAft>
                <a:spcPts val="600"/>
              </a:spcAft>
            </a:pPr>
            <a:r>
              <a:rPr lang="en-US" sz="2400" kern="0" dirty="0">
                <a:latin typeface="Arial" panose="020B0604020202020204" pitchFamily="34" charset="0"/>
              </a:rPr>
              <a:t>National Charities e.g. Wellcome Trust, </a:t>
            </a:r>
            <a:r>
              <a:rPr lang="en-US" sz="2400" kern="0" dirty="0" smtClean="0">
                <a:latin typeface="Arial" panose="020B0604020202020204" pitchFamily="34" charset="0"/>
              </a:rPr>
              <a:t>CRUK</a:t>
            </a:r>
            <a:endParaRPr lang="en-US" sz="2400" kern="0" dirty="0">
              <a:latin typeface="Arial" panose="020B0604020202020204" pitchFamily="34" charset="0"/>
            </a:endParaRPr>
          </a:p>
        </p:txBody>
      </p:sp>
    </p:spTree>
    <p:extLst>
      <p:ext uri="{BB962C8B-B14F-4D97-AF65-F5344CB8AC3E}">
        <p14:creationId xmlns:p14="http://schemas.microsoft.com/office/powerpoint/2010/main" val="962746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10856" y="1616673"/>
            <a:ext cx="3968165" cy="4769917"/>
          </a:xfrm>
          <a:prstGeom prst="rect">
            <a:avLst/>
          </a:prstGeom>
        </p:spPr>
      </p:pic>
      <p:sp>
        <p:nvSpPr>
          <p:cNvPr id="4" name="Content Placeholder 2"/>
          <p:cNvSpPr txBox="1">
            <a:spLocks/>
          </p:cNvSpPr>
          <p:nvPr/>
        </p:nvSpPr>
        <p:spPr>
          <a:xfrm>
            <a:off x="389387" y="2443656"/>
            <a:ext cx="3863009" cy="657193"/>
          </a:xfrm>
          <a:prstGeom prst="rect">
            <a:avLst/>
          </a:prstGeom>
        </p:spPr>
        <p:txBody>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lnSpc>
                <a:spcPct val="125000"/>
              </a:lnSpc>
              <a:spcBef>
                <a:spcPts val="0"/>
              </a:spcBef>
              <a:spcAft>
                <a:spcPts val="0"/>
              </a:spcAft>
              <a:buNone/>
            </a:pPr>
            <a:r>
              <a:rPr lang="en-GB" sz="2800" kern="0" dirty="0" smtClean="0">
                <a:solidFill>
                  <a:srgbClr val="193E72"/>
                </a:solidFill>
                <a:latin typeface="Arial" panose="020B0604020202020204" pitchFamily="34" charset="0"/>
                <a:cs typeface="Arial" panose="020B0604020202020204" pitchFamily="34" charset="0"/>
              </a:rPr>
              <a:t>Our Team </a:t>
            </a:r>
            <a:r>
              <a:rPr lang="en-GB" sz="2800" kern="0" dirty="0">
                <a:solidFill>
                  <a:srgbClr val="193E72"/>
                </a:solidFill>
                <a:latin typeface="Arial" panose="020B0604020202020204" pitchFamily="34" charset="0"/>
                <a:cs typeface="Arial" panose="020B0604020202020204" pitchFamily="34" charset="0"/>
              </a:rPr>
              <a:t>includes: </a:t>
            </a:r>
          </a:p>
          <a:p>
            <a:pPr marL="57150" indent="0">
              <a:lnSpc>
                <a:spcPct val="125000"/>
              </a:lnSpc>
              <a:spcBef>
                <a:spcPts val="0"/>
              </a:spcBef>
              <a:spcAft>
                <a:spcPts val="0"/>
              </a:spcAft>
              <a:buNone/>
            </a:pPr>
            <a:endParaRPr lang="en-GB" sz="2800" kern="0" dirty="0">
              <a:solidFill>
                <a:srgbClr val="193E72"/>
              </a:solidFill>
              <a:latin typeface="Arial" panose="020B0604020202020204" pitchFamily="34" charset="0"/>
              <a:cs typeface="Arial" panose="020B0604020202020204" pitchFamily="34" charset="0"/>
            </a:endParaRPr>
          </a:p>
          <a:p>
            <a:pPr marL="457200" lvl="1" indent="0">
              <a:lnSpc>
                <a:spcPct val="125000"/>
              </a:lnSpc>
              <a:spcBef>
                <a:spcPts val="0"/>
              </a:spcBef>
              <a:spcAft>
                <a:spcPts val="0"/>
              </a:spcAft>
              <a:buNone/>
            </a:pPr>
            <a:r>
              <a:rPr lang="en-GB" sz="2800" kern="0" dirty="0">
                <a:solidFill>
                  <a:srgbClr val="193E72"/>
                </a:solidFill>
                <a:latin typeface="Arial" panose="020B0604020202020204" pitchFamily="34" charset="0"/>
                <a:cs typeface="Arial" panose="020B0604020202020204" pitchFamily="34" charset="0"/>
              </a:rPr>
              <a:t/>
            </a:r>
            <a:br>
              <a:rPr lang="en-GB" sz="2800" kern="0" dirty="0">
                <a:solidFill>
                  <a:srgbClr val="193E72"/>
                </a:solidFill>
                <a:latin typeface="Arial" panose="020B0604020202020204" pitchFamily="34" charset="0"/>
                <a:cs typeface="Arial" panose="020B0604020202020204" pitchFamily="34" charset="0"/>
              </a:rPr>
            </a:br>
            <a:endParaRPr lang="en-GB" sz="2800" kern="0" dirty="0">
              <a:solidFill>
                <a:srgbClr val="193E72"/>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389387" y="84204"/>
            <a:ext cx="10664868" cy="878788"/>
          </a:xfrm>
        </p:spPr>
        <p:txBody>
          <a:bodyPr>
            <a:normAutofit/>
          </a:bodyPr>
          <a:lstStyle/>
          <a:p>
            <a:r>
              <a:rPr lang="en-GB" sz="4400" b="1" dirty="0">
                <a:latin typeface="Arial" panose="020B0604020202020204" pitchFamily="34" charset="0"/>
              </a:rPr>
              <a:t>RDS East Midlands</a:t>
            </a:r>
          </a:p>
        </p:txBody>
      </p:sp>
      <p:sp>
        <p:nvSpPr>
          <p:cNvPr id="3" name="TextBox 2"/>
          <p:cNvSpPr txBox="1"/>
          <p:nvPr/>
        </p:nvSpPr>
        <p:spPr>
          <a:xfrm>
            <a:off x="389387" y="954702"/>
            <a:ext cx="11355923" cy="1077218"/>
          </a:xfrm>
          <a:prstGeom prst="rect">
            <a:avLst/>
          </a:prstGeom>
          <a:noFill/>
        </p:spPr>
        <p:txBody>
          <a:bodyPr wrap="square" rtlCol="0">
            <a:spAutoFit/>
          </a:bodyPr>
          <a:lstStyle/>
          <a:p>
            <a:r>
              <a:rPr lang="en-US" sz="3200" kern="0" dirty="0" smtClean="0">
                <a:solidFill>
                  <a:srgbClr val="193E72"/>
                </a:solidFill>
                <a:latin typeface="Arial" panose="020B0604020202020204" pitchFamily="34" charset="0"/>
                <a:cs typeface="Arial" panose="020B0604020202020204" pitchFamily="34" charset="0"/>
              </a:rPr>
              <a:t>Our bases are </a:t>
            </a:r>
            <a:r>
              <a:rPr lang="en-US" sz="3200" kern="0" dirty="0">
                <a:solidFill>
                  <a:srgbClr val="193E72"/>
                </a:solidFill>
                <a:latin typeface="Arial" panose="020B0604020202020204" pitchFamily="34" charset="0"/>
                <a:cs typeface="Arial" panose="020B0604020202020204" pitchFamily="34" charset="0"/>
              </a:rPr>
              <a:t>in Leicester and </a:t>
            </a:r>
            <a:r>
              <a:rPr lang="en-US" sz="3200" kern="0" dirty="0" smtClean="0">
                <a:solidFill>
                  <a:srgbClr val="193E72"/>
                </a:solidFill>
                <a:latin typeface="Arial" panose="020B0604020202020204" pitchFamily="34" charset="0"/>
                <a:cs typeface="Arial" panose="020B0604020202020204" pitchFamily="34" charset="0"/>
              </a:rPr>
              <a:t>Nottingham but we cover the whole of the East Midlands Region</a:t>
            </a:r>
            <a:endParaRPr lang="en-GB" sz="3200" kern="0" dirty="0">
              <a:solidFill>
                <a:srgbClr val="193E72"/>
              </a:solidFill>
              <a:latin typeface="Arial" panose="020B0604020202020204" pitchFamily="34" charset="0"/>
              <a:cs typeface="Arial" panose="020B0604020202020204" pitchFamily="34" charset="0"/>
            </a:endParaRPr>
          </a:p>
        </p:txBody>
      </p:sp>
      <p:sp>
        <p:nvSpPr>
          <p:cNvPr id="6" name="TextBox 5"/>
          <p:cNvSpPr txBox="1"/>
          <p:nvPr/>
        </p:nvSpPr>
        <p:spPr>
          <a:xfrm>
            <a:off x="4055016" y="3100849"/>
            <a:ext cx="5276408" cy="2400657"/>
          </a:xfrm>
          <a:prstGeom prst="rect">
            <a:avLst/>
          </a:prstGeom>
          <a:noFill/>
        </p:spPr>
        <p:txBody>
          <a:bodyPr wrap="square" rtlCol="0">
            <a:spAutoFit/>
          </a:bodyPr>
          <a:lstStyle/>
          <a:p>
            <a:pPr marL="273050" lvl="1" indent="-273050">
              <a:lnSpc>
                <a:spcPct val="125000"/>
              </a:lnSpc>
              <a:spcBef>
                <a:spcPts val="600"/>
              </a:spcBef>
              <a:spcAft>
                <a:spcPts val="600"/>
              </a:spcAft>
              <a:buFont typeface="Arial" panose="020B0604020202020204" pitchFamily="34" charset="0"/>
              <a:buChar char="•"/>
            </a:pPr>
            <a:r>
              <a:rPr lang="en-GB" sz="2400" kern="0" dirty="0">
                <a:solidFill>
                  <a:srgbClr val="193E72"/>
                </a:solidFill>
                <a:latin typeface="Arial" pitchFamily="34" charset="0"/>
                <a:cs typeface="Arial" pitchFamily="34" charset="0"/>
              </a:rPr>
              <a:t>Qualitative methodologists</a:t>
            </a:r>
          </a:p>
          <a:p>
            <a:pPr marL="273050" lvl="1" indent="-273050">
              <a:lnSpc>
                <a:spcPct val="125000"/>
              </a:lnSpc>
              <a:spcBef>
                <a:spcPts val="600"/>
              </a:spcBef>
              <a:spcAft>
                <a:spcPts val="600"/>
              </a:spcAft>
              <a:buFont typeface="Arial" panose="020B0604020202020204" pitchFamily="34" charset="0"/>
              <a:buChar char="•"/>
            </a:pPr>
            <a:r>
              <a:rPr lang="en-GB" sz="2400" kern="0" dirty="0">
                <a:solidFill>
                  <a:srgbClr val="193E72"/>
                </a:solidFill>
                <a:latin typeface="Arial" pitchFamily="34" charset="0"/>
                <a:cs typeface="Arial" pitchFamily="34" charset="0"/>
              </a:rPr>
              <a:t>Social scientists </a:t>
            </a:r>
          </a:p>
          <a:p>
            <a:pPr marL="273050" lvl="1" indent="-273050">
              <a:lnSpc>
                <a:spcPct val="125000"/>
              </a:lnSpc>
              <a:spcBef>
                <a:spcPts val="600"/>
              </a:spcBef>
              <a:spcAft>
                <a:spcPts val="600"/>
              </a:spcAft>
              <a:buFont typeface="Arial" panose="020B0604020202020204" pitchFamily="34" charset="0"/>
              <a:buChar char="•"/>
            </a:pPr>
            <a:r>
              <a:rPr lang="en-GB" sz="2400" kern="0" dirty="0" smtClean="0">
                <a:solidFill>
                  <a:srgbClr val="193E72"/>
                </a:solidFill>
                <a:latin typeface="Arial" pitchFamily="34" charset="0"/>
                <a:cs typeface="Arial" pitchFamily="34" charset="0"/>
              </a:rPr>
              <a:t>Public involvement </a:t>
            </a:r>
            <a:r>
              <a:rPr lang="en-GB" sz="2400" kern="0" dirty="0">
                <a:solidFill>
                  <a:srgbClr val="193E72"/>
                </a:solidFill>
                <a:latin typeface="Arial" pitchFamily="34" charset="0"/>
                <a:cs typeface="Arial" pitchFamily="34" charset="0"/>
              </a:rPr>
              <a:t>experts</a:t>
            </a:r>
          </a:p>
          <a:p>
            <a:pPr marL="273050" lvl="1" indent="-273050">
              <a:lnSpc>
                <a:spcPct val="125000"/>
              </a:lnSpc>
              <a:spcBef>
                <a:spcPts val="600"/>
              </a:spcBef>
              <a:spcAft>
                <a:spcPts val="600"/>
              </a:spcAft>
              <a:buFont typeface="Arial" panose="020B0604020202020204" pitchFamily="34" charset="0"/>
              <a:buChar char="•"/>
            </a:pPr>
            <a:r>
              <a:rPr lang="en-GB" sz="2400" kern="0" dirty="0">
                <a:solidFill>
                  <a:srgbClr val="193E72"/>
                </a:solidFill>
                <a:latin typeface="Arial" pitchFamily="34" charset="0"/>
                <a:cs typeface="Arial" pitchFamily="34" charset="0"/>
              </a:rPr>
              <a:t>Information </a:t>
            </a:r>
            <a:r>
              <a:rPr lang="en-GB" sz="2400" kern="0" dirty="0" smtClean="0">
                <a:solidFill>
                  <a:srgbClr val="193E72"/>
                </a:solidFill>
                <a:latin typeface="Arial" pitchFamily="34" charset="0"/>
                <a:cs typeface="Arial" pitchFamily="34" charset="0"/>
              </a:rPr>
              <a:t>specialists</a:t>
            </a:r>
            <a:endParaRPr lang="en-GB" dirty="0">
              <a:solidFill>
                <a:srgbClr val="193E72"/>
              </a:solidFill>
            </a:endParaRPr>
          </a:p>
        </p:txBody>
      </p:sp>
      <p:sp>
        <p:nvSpPr>
          <p:cNvPr id="7" name="TextBox 6"/>
          <p:cNvSpPr txBox="1"/>
          <p:nvPr/>
        </p:nvSpPr>
        <p:spPr>
          <a:xfrm>
            <a:off x="389387" y="3100850"/>
            <a:ext cx="3440365" cy="2400657"/>
          </a:xfrm>
          <a:prstGeom prst="rect">
            <a:avLst/>
          </a:prstGeom>
          <a:noFill/>
        </p:spPr>
        <p:txBody>
          <a:bodyPr wrap="none" rtlCol="0">
            <a:spAutoFit/>
          </a:bodyPr>
          <a:lstStyle/>
          <a:p>
            <a:pPr marL="273050" lvl="1" indent="-273050">
              <a:lnSpc>
                <a:spcPct val="125000"/>
              </a:lnSpc>
              <a:spcBef>
                <a:spcPts val="600"/>
              </a:spcBef>
              <a:spcAft>
                <a:spcPts val="600"/>
              </a:spcAft>
              <a:buFont typeface="Arial" panose="020B0604020202020204" pitchFamily="34" charset="0"/>
              <a:buChar char="•"/>
            </a:pPr>
            <a:r>
              <a:rPr lang="en-GB" sz="2400" kern="0" dirty="0">
                <a:solidFill>
                  <a:srgbClr val="193E72"/>
                </a:solidFill>
                <a:latin typeface="Arial" pitchFamily="34" charset="0"/>
                <a:cs typeface="Arial" pitchFamily="34" charset="0"/>
              </a:rPr>
              <a:t>Medical statisticians </a:t>
            </a:r>
          </a:p>
          <a:p>
            <a:pPr marL="273050" lvl="1" indent="-273050">
              <a:lnSpc>
                <a:spcPct val="125000"/>
              </a:lnSpc>
              <a:spcBef>
                <a:spcPts val="600"/>
              </a:spcBef>
              <a:spcAft>
                <a:spcPts val="600"/>
              </a:spcAft>
              <a:buFont typeface="Arial" panose="020B0604020202020204" pitchFamily="34" charset="0"/>
              <a:buChar char="•"/>
            </a:pPr>
            <a:r>
              <a:rPr lang="en-GB" sz="2400" kern="0" dirty="0">
                <a:solidFill>
                  <a:srgbClr val="193E72"/>
                </a:solidFill>
                <a:latin typeface="Arial" pitchFamily="34" charset="0"/>
                <a:cs typeface="Arial" pitchFamily="34" charset="0"/>
              </a:rPr>
              <a:t>Health economists</a:t>
            </a:r>
          </a:p>
          <a:p>
            <a:pPr marL="273050" lvl="1" indent="-273050">
              <a:lnSpc>
                <a:spcPct val="125000"/>
              </a:lnSpc>
              <a:spcBef>
                <a:spcPts val="600"/>
              </a:spcBef>
              <a:spcAft>
                <a:spcPts val="600"/>
              </a:spcAft>
              <a:buFont typeface="Arial" panose="020B0604020202020204" pitchFamily="34" charset="0"/>
              <a:buChar char="•"/>
            </a:pPr>
            <a:r>
              <a:rPr lang="en-GB" sz="2400" kern="0" dirty="0">
                <a:solidFill>
                  <a:srgbClr val="193E72"/>
                </a:solidFill>
                <a:latin typeface="Arial" pitchFamily="34" charset="0"/>
                <a:cs typeface="Arial" pitchFamily="34" charset="0"/>
              </a:rPr>
              <a:t>Epidemiologists</a:t>
            </a:r>
          </a:p>
          <a:p>
            <a:pPr marL="273050" lvl="1" indent="-273050">
              <a:lnSpc>
                <a:spcPct val="125000"/>
              </a:lnSpc>
              <a:spcBef>
                <a:spcPts val="600"/>
              </a:spcBef>
              <a:spcAft>
                <a:spcPts val="600"/>
              </a:spcAft>
              <a:buFont typeface="Arial" panose="020B0604020202020204" pitchFamily="34" charset="0"/>
              <a:buChar char="•"/>
            </a:pPr>
            <a:r>
              <a:rPr lang="en-GB" sz="2400" kern="0" dirty="0">
                <a:solidFill>
                  <a:srgbClr val="193E72"/>
                </a:solidFill>
                <a:latin typeface="Arial" pitchFamily="34" charset="0"/>
                <a:cs typeface="Arial" pitchFamily="34" charset="0"/>
              </a:rPr>
              <a:t>Behavioural scientists</a:t>
            </a:r>
          </a:p>
        </p:txBody>
      </p:sp>
    </p:spTree>
    <p:extLst>
      <p:ext uri="{BB962C8B-B14F-4D97-AF65-F5344CB8AC3E}">
        <p14:creationId xmlns:p14="http://schemas.microsoft.com/office/powerpoint/2010/main" val="8289328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96111" y="1654069"/>
            <a:ext cx="11089532" cy="3811562"/>
          </a:xfrm>
          <a:prstGeom prst="rect">
            <a:avLst/>
          </a:prstGeom>
        </p:spPr>
        <p:txBody>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25000"/>
              </a:lnSpc>
              <a:spcBef>
                <a:spcPts val="600"/>
              </a:spcBef>
              <a:spcAft>
                <a:spcPts val="0"/>
              </a:spcAft>
              <a:buNone/>
            </a:pPr>
            <a:endParaRPr lang="en-US" sz="3200" kern="0" dirty="0">
              <a:cs typeface="Arial" pitchFamily="34" charset="0"/>
            </a:endParaRPr>
          </a:p>
        </p:txBody>
      </p:sp>
      <p:sp>
        <p:nvSpPr>
          <p:cNvPr id="5" name="Title 1"/>
          <p:cNvSpPr>
            <a:spLocks noGrp="1"/>
          </p:cNvSpPr>
          <p:nvPr>
            <p:ph type="title"/>
          </p:nvPr>
        </p:nvSpPr>
        <p:spPr>
          <a:xfrm>
            <a:off x="377012" y="178315"/>
            <a:ext cx="10926864" cy="878788"/>
          </a:xfrm>
        </p:spPr>
        <p:txBody>
          <a:bodyPr>
            <a:noAutofit/>
          </a:bodyPr>
          <a:lstStyle/>
          <a:p>
            <a:r>
              <a:rPr lang="en-GB" sz="4400" b="1" dirty="0" smtClean="0">
                <a:latin typeface="Arial" panose="020B0604020202020204" pitchFamily="34" charset="0"/>
              </a:rPr>
              <a:t>How to contact us </a:t>
            </a:r>
            <a:endParaRPr lang="en-GB" sz="4400" b="1" dirty="0">
              <a:latin typeface="Arial" panose="020B0604020202020204" pitchFamily="34" charset="0"/>
            </a:endParaRPr>
          </a:p>
        </p:txBody>
      </p:sp>
      <p:sp>
        <p:nvSpPr>
          <p:cNvPr id="6" name="Content Placeholder 2"/>
          <p:cNvSpPr txBox="1">
            <a:spLocks/>
          </p:cNvSpPr>
          <p:nvPr/>
        </p:nvSpPr>
        <p:spPr>
          <a:xfrm>
            <a:off x="496111" y="1210405"/>
            <a:ext cx="11375323" cy="4698890"/>
          </a:xfrm>
          <a:prstGeom prst="rect">
            <a:avLst/>
          </a:prstGeom>
        </p:spPr>
        <p:txBody>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1200"/>
              </a:spcAft>
              <a:buNone/>
            </a:pPr>
            <a:r>
              <a:rPr lang="en-GB" sz="2400" kern="0" dirty="0">
                <a:solidFill>
                  <a:srgbClr val="193E72"/>
                </a:solidFill>
                <a:latin typeface="Arial" panose="020B0604020202020204" pitchFamily="34" charset="0"/>
                <a:cs typeface="Arial" panose="020B0604020202020204" pitchFamily="34" charset="0"/>
              </a:rPr>
              <a:t>Contact us through our </a:t>
            </a:r>
            <a:r>
              <a:rPr lang="en-GB" sz="2400" kern="0" dirty="0" smtClean="0">
                <a:solidFill>
                  <a:srgbClr val="193E72"/>
                </a:solidFill>
                <a:latin typeface="Arial" panose="020B0604020202020204" pitchFamily="34" charset="0"/>
                <a:cs typeface="Arial" panose="020B0604020202020204" pitchFamily="34" charset="0"/>
              </a:rPr>
              <a:t>website or </a:t>
            </a:r>
            <a:r>
              <a:rPr lang="en-GB" sz="2400" kern="0" dirty="0">
                <a:solidFill>
                  <a:srgbClr val="193E72"/>
                </a:solidFill>
                <a:latin typeface="Arial" panose="020B0604020202020204" pitchFamily="34" charset="0"/>
                <a:cs typeface="Arial" panose="020B0604020202020204" pitchFamily="34" charset="0"/>
              </a:rPr>
              <a:t>by </a:t>
            </a:r>
            <a:r>
              <a:rPr lang="en-GB" sz="2400" kern="0" dirty="0" smtClean="0">
                <a:solidFill>
                  <a:srgbClr val="193E72"/>
                </a:solidFill>
                <a:latin typeface="Arial" panose="020B0604020202020204" pitchFamily="34" charset="0"/>
                <a:cs typeface="Arial" panose="020B0604020202020204" pitchFamily="34" charset="0"/>
              </a:rPr>
              <a:t>email</a:t>
            </a:r>
          </a:p>
          <a:p>
            <a:pPr marL="457200" lvl="1" indent="0" algn="ctr">
              <a:spcBef>
                <a:spcPts val="0"/>
              </a:spcBef>
              <a:spcAft>
                <a:spcPts val="1200"/>
              </a:spcAft>
              <a:buNone/>
            </a:pPr>
            <a:r>
              <a:rPr lang="en-GB" sz="2400" kern="0" dirty="0" smtClean="0">
                <a:solidFill>
                  <a:srgbClr val="FF0000"/>
                </a:solidFill>
                <a:latin typeface="Arial" panose="020B0604020202020204" pitchFamily="34" charset="0"/>
                <a:cs typeface="Arial" panose="020B0604020202020204" pitchFamily="34" charset="0"/>
              </a:rPr>
              <a:t>www.rds-eastmidlands.nihr.ac.uk</a:t>
            </a:r>
          </a:p>
          <a:p>
            <a:pPr marL="0" indent="0">
              <a:spcBef>
                <a:spcPts val="0"/>
              </a:spcBef>
              <a:spcAft>
                <a:spcPts val="1200"/>
              </a:spcAft>
              <a:buNone/>
            </a:pPr>
            <a:r>
              <a:rPr lang="en-GB" sz="2400" kern="0" dirty="0" smtClean="0">
                <a:solidFill>
                  <a:srgbClr val="193E72"/>
                </a:solidFill>
                <a:latin typeface="Arial" panose="020B0604020202020204" pitchFamily="34" charset="0"/>
                <a:cs typeface="Arial" panose="020B0604020202020204" pitchFamily="34" charset="0"/>
              </a:rPr>
              <a:t>We ask researchers </a:t>
            </a:r>
            <a:r>
              <a:rPr lang="en-GB" sz="2400" kern="0" dirty="0">
                <a:solidFill>
                  <a:srgbClr val="193E72"/>
                </a:solidFill>
                <a:latin typeface="Arial" panose="020B0604020202020204" pitchFamily="34" charset="0"/>
                <a:cs typeface="Arial" panose="020B0604020202020204" pitchFamily="34" charset="0"/>
              </a:rPr>
              <a:t>to provide a little information by completing a form on our website </a:t>
            </a:r>
            <a:endParaRPr lang="en-GB" sz="2400" kern="0" dirty="0" smtClean="0">
              <a:solidFill>
                <a:srgbClr val="193E72"/>
              </a:solidFill>
              <a:latin typeface="Arial" panose="020B0604020202020204" pitchFamily="34" charset="0"/>
              <a:cs typeface="Arial" panose="020B0604020202020204" pitchFamily="34" charset="0"/>
            </a:endParaRPr>
          </a:p>
          <a:p>
            <a:pPr>
              <a:spcBef>
                <a:spcPts val="0"/>
              </a:spcBef>
              <a:spcAft>
                <a:spcPts val="600"/>
              </a:spcAft>
            </a:pPr>
            <a:r>
              <a:rPr lang="en-GB" sz="2400" kern="0" dirty="0" smtClean="0">
                <a:solidFill>
                  <a:srgbClr val="193E72"/>
                </a:solidFill>
                <a:latin typeface="Arial" panose="020B0604020202020204" pitchFamily="34" charset="0"/>
                <a:cs typeface="Arial" panose="020B0604020202020204" pitchFamily="34" charset="0"/>
              </a:rPr>
              <a:t>who </a:t>
            </a:r>
            <a:r>
              <a:rPr lang="en-GB" sz="2400" kern="0" dirty="0">
                <a:solidFill>
                  <a:srgbClr val="193E72"/>
                </a:solidFill>
                <a:latin typeface="Arial" panose="020B0604020202020204" pitchFamily="34" charset="0"/>
                <a:cs typeface="Arial" panose="020B0604020202020204" pitchFamily="34" charset="0"/>
              </a:rPr>
              <a:t>they </a:t>
            </a:r>
            <a:r>
              <a:rPr lang="en-GB" sz="2400" kern="0" dirty="0" smtClean="0">
                <a:solidFill>
                  <a:srgbClr val="193E72"/>
                </a:solidFill>
                <a:latin typeface="Arial" panose="020B0604020202020204" pitchFamily="34" charset="0"/>
                <a:cs typeface="Arial" panose="020B0604020202020204" pitchFamily="34" charset="0"/>
              </a:rPr>
              <a:t>are</a:t>
            </a:r>
          </a:p>
          <a:p>
            <a:pPr>
              <a:spcBef>
                <a:spcPts val="0"/>
              </a:spcBef>
              <a:spcAft>
                <a:spcPts val="600"/>
              </a:spcAft>
            </a:pPr>
            <a:r>
              <a:rPr lang="en-GB" sz="2400" kern="0" dirty="0" smtClean="0">
                <a:solidFill>
                  <a:srgbClr val="193E72"/>
                </a:solidFill>
                <a:latin typeface="Arial" panose="020B0604020202020204" pitchFamily="34" charset="0"/>
                <a:cs typeface="Arial" panose="020B0604020202020204" pitchFamily="34" charset="0"/>
              </a:rPr>
              <a:t>the project</a:t>
            </a:r>
          </a:p>
          <a:p>
            <a:pPr>
              <a:spcBef>
                <a:spcPts val="0"/>
              </a:spcBef>
              <a:spcAft>
                <a:spcPts val="600"/>
              </a:spcAft>
            </a:pPr>
            <a:r>
              <a:rPr lang="en-GB" sz="2400" kern="0" dirty="0" smtClean="0">
                <a:solidFill>
                  <a:srgbClr val="193E72"/>
                </a:solidFill>
                <a:latin typeface="Arial" panose="020B0604020202020204" pitchFamily="34" charset="0"/>
                <a:cs typeface="Arial" panose="020B0604020202020204" pitchFamily="34" charset="0"/>
              </a:rPr>
              <a:t>whether </a:t>
            </a:r>
            <a:r>
              <a:rPr lang="en-GB" sz="2400" kern="0" dirty="0">
                <a:solidFill>
                  <a:srgbClr val="193E72"/>
                </a:solidFill>
                <a:latin typeface="Arial" panose="020B0604020202020204" pitchFamily="34" charset="0"/>
                <a:cs typeface="Arial" panose="020B0604020202020204" pitchFamily="34" charset="0"/>
              </a:rPr>
              <a:t>they have a funder in mind </a:t>
            </a:r>
            <a:endParaRPr lang="en-GB" sz="2400" kern="0" dirty="0" smtClean="0">
              <a:solidFill>
                <a:srgbClr val="193E72"/>
              </a:solidFill>
              <a:latin typeface="Arial" panose="020B0604020202020204" pitchFamily="34" charset="0"/>
              <a:cs typeface="Arial" panose="020B0604020202020204" pitchFamily="34" charset="0"/>
            </a:endParaRPr>
          </a:p>
          <a:p>
            <a:pPr>
              <a:spcBef>
                <a:spcPts val="0"/>
              </a:spcBef>
              <a:spcAft>
                <a:spcPts val="600"/>
              </a:spcAft>
            </a:pPr>
            <a:r>
              <a:rPr lang="en-GB" sz="2400" kern="0" dirty="0" smtClean="0">
                <a:solidFill>
                  <a:srgbClr val="193E72"/>
                </a:solidFill>
                <a:latin typeface="Arial" panose="020B0604020202020204" pitchFamily="34" charset="0"/>
                <a:cs typeface="Arial" panose="020B0604020202020204" pitchFamily="34" charset="0"/>
              </a:rPr>
              <a:t>the </a:t>
            </a:r>
            <a:r>
              <a:rPr lang="en-GB" sz="2400" kern="0" dirty="0">
                <a:solidFill>
                  <a:srgbClr val="193E72"/>
                </a:solidFill>
                <a:latin typeface="Arial" panose="020B0604020202020204" pitchFamily="34" charset="0"/>
                <a:cs typeface="Arial" panose="020B0604020202020204" pitchFamily="34" charset="0"/>
              </a:rPr>
              <a:t>advice they </a:t>
            </a:r>
            <a:r>
              <a:rPr lang="en-GB" sz="2400" kern="0" dirty="0" smtClean="0">
                <a:solidFill>
                  <a:srgbClr val="193E72"/>
                </a:solidFill>
                <a:latin typeface="Arial" panose="020B0604020202020204" pitchFamily="34" charset="0"/>
                <a:cs typeface="Arial" panose="020B0604020202020204" pitchFamily="34" charset="0"/>
              </a:rPr>
              <a:t>need</a:t>
            </a:r>
            <a:endParaRPr lang="en-GB" sz="2400" kern="0" dirty="0">
              <a:solidFill>
                <a:srgbClr val="193E72"/>
              </a:solidFill>
              <a:latin typeface="Arial" panose="020B0604020202020204" pitchFamily="34" charset="0"/>
              <a:cs typeface="Arial" panose="020B0604020202020204" pitchFamily="34" charset="0"/>
            </a:endParaRPr>
          </a:p>
          <a:p>
            <a:pPr marL="0" indent="0">
              <a:spcBef>
                <a:spcPts val="1200"/>
              </a:spcBef>
              <a:spcAft>
                <a:spcPts val="1200"/>
              </a:spcAft>
              <a:buNone/>
            </a:pPr>
            <a:r>
              <a:rPr lang="en-GB" sz="2400" kern="0" dirty="0" smtClean="0">
                <a:solidFill>
                  <a:srgbClr val="193E72"/>
                </a:solidFill>
                <a:latin typeface="Arial" panose="020B0604020202020204" pitchFamily="34" charset="0"/>
                <a:cs typeface="Arial" panose="020B0604020202020204" pitchFamily="34" charset="0"/>
              </a:rPr>
              <a:t>We also </a:t>
            </a:r>
            <a:r>
              <a:rPr lang="en-GB" sz="2400" kern="0" dirty="0">
                <a:solidFill>
                  <a:srgbClr val="193E72"/>
                </a:solidFill>
                <a:latin typeface="Arial" panose="020B0604020202020204" pitchFamily="34" charset="0"/>
                <a:cs typeface="Arial" panose="020B0604020202020204" pitchFamily="34" charset="0"/>
              </a:rPr>
              <a:t>ask people to read our </a:t>
            </a:r>
            <a:r>
              <a:rPr lang="en-GB" sz="2400" i="1" kern="0" dirty="0" smtClean="0">
                <a:solidFill>
                  <a:srgbClr val="193E72"/>
                </a:solidFill>
                <a:latin typeface="Arial" panose="020B0604020202020204" pitchFamily="34" charset="0"/>
                <a:cs typeface="Arial" panose="020B0604020202020204" pitchFamily="34" charset="0"/>
              </a:rPr>
              <a:t>working with the RDS</a:t>
            </a:r>
            <a:r>
              <a:rPr lang="en-GB" sz="2400" kern="0" dirty="0" smtClean="0">
                <a:solidFill>
                  <a:srgbClr val="193E72"/>
                </a:solidFill>
                <a:latin typeface="Arial" panose="020B0604020202020204" pitchFamily="34" charset="0"/>
                <a:cs typeface="Arial" panose="020B0604020202020204" pitchFamily="34" charset="0"/>
              </a:rPr>
              <a:t> </a:t>
            </a:r>
            <a:r>
              <a:rPr lang="en-GB" sz="2400" kern="0" dirty="0">
                <a:solidFill>
                  <a:srgbClr val="193E72"/>
                </a:solidFill>
                <a:latin typeface="Arial" panose="020B0604020202020204" pitchFamily="34" charset="0"/>
                <a:cs typeface="Arial" panose="020B0604020202020204" pitchFamily="34" charset="0"/>
              </a:rPr>
              <a:t>and </a:t>
            </a:r>
            <a:r>
              <a:rPr lang="en-GB" sz="2400" i="1" kern="0" dirty="0">
                <a:solidFill>
                  <a:srgbClr val="193E72"/>
                </a:solidFill>
                <a:latin typeface="Arial" panose="020B0604020202020204" pitchFamily="34" charset="0"/>
                <a:cs typeface="Arial" panose="020B0604020202020204" pitchFamily="34" charset="0"/>
              </a:rPr>
              <a:t>confidentiality agreement</a:t>
            </a:r>
            <a:endParaRPr lang="en-US" sz="2400" i="1" kern="0" dirty="0">
              <a:solidFill>
                <a:srgbClr val="193E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972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01634" y="810761"/>
            <a:ext cx="8667009" cy="5917139"/>
            <a:chOff x="1601634" y="810761"/>
            <a:chExt cx="8667009" cy="5917139"/>
          </a:xfrm>
        </p:grpSpPr>
        <p:sp>
          <p:nvSpPr>
            <p:cNvPr id="5" name="Rectangle 4"/>
            <p:cNvSpPr/>
            <p:nvPr/>
          </p:nvSpPr>
          <p:spPr>
            <a:xfrm>
              <a:off x="1601634" y="1005360"/>
              <a:ext cx="8667009" cy="5549819"/>
            </a:xfrm>
            <a:prstGeom prst="rect">
              <a:avLst/>
            </a:prstGeom>
            <a:ln>
              <a:noFill/>
            </a:ln>
          </p:spPr>
        </p:sp>
        <p:sp>
          <p:nvSpPr>
            <p:cNvPr id="6" name="Freeform 5"/>
            <p:cNvSpPr/>
            <p:nvPr/>
          </p:nvSpPr>
          <p:spPr>
            <a:xfrm>
              <a:off x="4568954" y="2592151"/>
              <a:ext cx="2597119" cy="2338268"/>
            </a:xfrm>
            <a:custGeom>
              <a:avLst/>
              <a:gdLst>
                <a:gd name="connsiteX0" fmla="*/ 0 w 2597119"/>
                <a:gd name="connsiteY0" fmla="*/ 1169134 h 2338268"/>
                <a:gd name="connsiteX1" fmla="*/ 668043 w 2597119"/>
                <a:gd name="connsiteY1" fmla="*/ 1 h 2338268"/>
                <a:gd name="connsiteX2" fmla="*/ 1929076 w 2597119"/>
                <a:gd name="connsiteY2" fmla="*/ 1 h 2338268"/>
                <a:gd name="connsiteX3" fmla="*/ 2597119 w 2597119"/>
                <a:gd name="connsiteY3" fmla="*/ 1169134 h 2338268"/>
                <a:gd name="connsiteX4" fmla="*/ 1929076 w 2597119"/>
                <a:gd name="connsiteY4" fmla="*/ 2338267 h 2338268"/>
                <a:gd name="connsiteX5" fmla="*/ 668043 w 2597119"/>
                <a:gd name="connsiteY5" fmla="*/ 2338267 h 2338268"/>
                <a:gd name="connsiteX6" fmla="*/ 0 w 2597119"/>
                <a:gd name="connsiteY6" fmla="*/ 1169134 h 233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119" h="2338268">
                  <a:moveTo>
                    <a:pt x="0" y="1169134"/>
                  </a:moveTo>
                  <a:lnTo>
                    <a:pt x="668043" y="1"/>
                  </a:lnTo>
                  <a:lnTo>
                    <a:pt x="1929076" y="1"/>
                  </a:lnTo>
                  <a:lnTo>
                    <a:pt x="2597119" y="1169134"/>
                  </a:lnTo>
                  <a:lnTo>
                    <a:pt x="1929076" y="2338267"/>
                  </a:lnTo>
                  <a:lnTo>
                    <a:pt x="668043" y="2338267"/>
                  </a:lnTo>
                  <a:lnTo>
                    <a:pt x="0" y="1169134"/>
                  </a:lnTo>
                  <a:close/>
                </a:path>
              </a:pathLst>
            </a:custGeom>
            <a:solidFill>
              <a:srgbClr val="193E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7635" tIns="423558" rIns="467635" bIns="423558" numCol="1" spcCol="1270" anchor="ctr" anchorCtr="0">
              <a:noAutofit/>
            </a:bodyPr>
            <a:lstStyle/>
            <a:p>
              <a:pPr lvl="0" algn="ctr" defTabSz="889000">
                <a:lnSpc>
                  <a:spcPct val="90000"/>
                </a:lnSpc>
                <a:spcBef>
                  <a:spcPct val="0"/>
                </a:spcBef>
                <a:spcAft>
                  <a:spcPct val="35000"/>
                </a:spcAft>
              </a:pPr>
              <a:r>
                <a:rPr lang="en-GB" sz="2400" b="1"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Application</a:t>
              </a:r>
              <a:endParaRPr lang="en-GB" sz="24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Hexagon 14"/>
            <p:cNvSpPr/>
            <p:nvPr/>
          </p:nvSpPr>
          <p:spPr>
            <a:xfrm>
              <a:off x="6154728" y="1835220"/>
              <a:ext cx="858592" cy="739790"/>
            </a:xfrm>
            <a:prstGeom prst="hexagon">
              <a:avLst>
                <a:gd name="adj" fmla="val 28900"/>
                <a:gd name="vf" fmla="val 115470"/>
              </a:avLst>
            </a:prstGeom>
            <a:solidFill>
              <a:srgbClr val="ACBCC3"/>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4799134" y="810761"/>
              <a:ext cx="2060818" cy="1729120"/>
            </a:xfrm>
            <a:custGeom>
              <a:avLst/>
              <a:gdLst>
                <a:gd name="connsiteX0" fmla="*/ 0 w 1850175"/>
                <a:gd name="connsiteY0" fmla="*/ 806666 h 1613332"/>
                <a:gd name="connsiteX1" fmla="*/ 460929 w 1850175"/>
                <a:gd name="connsiteY1" fmla="*/ 0 h 1613332"/>
                <a:gd name="connsiteX2" fmla="*/ 1389246 w 1850175"/>
                <a:gd name="connsiteY2" fmla="*/ 0 h 1613332"/>
                <a:gd name="connsiteX3" fmla="*/ 1850175 w 1850175"/>
                <a:gd name="connsiteY3" fmla="*/ 806666 h 1613332"/>
                <a:gd name="connsiteX4" fmla="*/ 1389246 w 1850175"/>
                <a:gd name="connsiteY4" fmla="*/ 1613332 h 1613332"/>
                <a:gd name="connsiteX5" fmla="*/ 460929 w 1850175"/>
                <a:gd name="connsiteY5" fmla="*/ 1613332 h 1613332"/>
                <a:gd name="connsiteX6" fmla="*/ 0 w 1850175"/>
                <a:gd name="connsiteY6" fmla="*/ 806666 h 16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175" h="1613332">
                  <a:moveTo>
                    <a:pt x="0" y="806666"/>
                  </a:moveTo>
                  <a:lnTo>
                    <a:pt x="460929" y="0"/>
                  </a:lnTo>
                  <a:lnTo>
                    <a:pt x="1389246" y="0"/>
                  </a:lnTo>
                  <a:lnTo>
                    <a:pt x="1850175" y="806666"/>
                  </a:lnTo>
                  <a:lnTo>
                    <a:pt x="1389246" y="1613332"/>
                  </a:lnTo>
                  <a:lnTo>
                    <a:pt x="460929" y="1613332"/>
                  </a:lnTo>
                  <a:lnTo>
                    <a:pt x="0" y="806666"/>
                  </a:lnTo>
                  <a:close/>
                </a:path>
              </a:pathLst>
            </a:custGeom>
            <a:solidFill>
              <a:srgbClr val="F29330"/>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33224" tIns="293819" rIns="333224" bIns="293819" numCol="1" spcCol="1270" anchor="ctr" anchorCtr="0">
              <a:noAutofit/>
            </a:bodyPr>
            <a:lstStyle/>
            <a:p>
              <a:pPr lvl="0" algn="ctr" defTabSz="889000">
                <a:lnSpc>
                  <a:spcPct val="90000"/>
                </a:lnSpc>
                <a:spcBef>
                  <a:spcPct val="0"/>
                </a:spcBef>
                <a:spcAft>
                  <a:spcPct val="35000"/>
                </a:spcAft>
              </a:pPr>
              <a:r>
                <a:rPr lang="en-GB" sz="2400" b="1" kern="1200" dirty="0" smtClean="0">
                  <a:solidFill>
                    <a:schemeClr val="bg1"/>
                  </a:solidFill>
                  <a:latin typeface="Arial" panose="020B0604020202020204" pitchFamily="34" charset="0"/>
                  <a:cs typeface="Arial" panose="020B0604020202020204" pitchFamily="34" charset="0"/>
                </a:rPr>
                <a:t>Evidence</a:t>
              </a:r>
              <a:endParaRPr lang="en-GB" sz="2400" b="1" kern="1200" dirty="0">
                <a:solidFill>
                  <a:schemeClr val="bg1"/>
                </a:solidFill>
                <a:latin typeface="Arial" panose="020B0604020202020204" pitchFamily="34" charset="0"/>
                <a:cs typeface="Arial" panose="020B0604020202020204" pitchFamily="34" charset="0"/>
              </a:endParaRPr>
            </a:p>
          </p:txBody>
        </p:sp>
        <p:sp>
          <p:nvSpPr>
            <p:cNvPr id="17" name="Hexagon 16"/>
            <p:cNvSpPr/>
            <p:nvPr/>
          </p:nvSpPr>
          <p:spPr>
            <a:xfrm>
              <a:off x="7156771" y="3218235"/>
              <a:ext cx="858592" cy="739790"/>
            </a:xfrm>
            <a:prstGeom prst="hexagon">
              <a:avLst>
                <a:gd name="adj" fmla="val 28900"/>
                <a:gd name="vf" fmla="val 115470"/>
              </a:avLst>
            </a:prstGeom>
            <a:solidFill>
              <a:srgbClr val="ACBCC3"/>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6615184" y="1822556"/>
              <a:ext cx="2038960" cy="1817303"/>
            </a:xfrm>
            <a:custGeom>
              <a:avLst/>
              <a:gdLst>
                <a:gd name="connsiteX0" fmla="*/ 0 w 1864870"/>
                <a:gd name="connsiteY0" fmla="*/ 806666 h 1613332"/>
                <a:gd name="connsiteX1" fmla="*/ 460929 w 1864870"/>
                <a:gd name="connsiteY1" fmla="*/ 0 h 1613332"/>
                <a:gd name="connsiteX2" fmla="*/ 1403941 w 1864870"/>
                <a:gd name="connsiteY2" fmla="*/ 0 h 1613332"/>
                <a:gd name="connsiteX3" fmla="*/ 1864870 w 1864870"/>
                <a:gd name="connsiteY3" fmla="*/ 806666 h 1613332"/>
                <a:gd name="connsiteX4" fmla="*/ 1403941 w 1864870"/>
                <a:gd name="connsiteY4" fmla="*/ 1613332 h 1613332"/>
                <a:gd name="connsiteX5" fmla="*/ 460929 w 1864870"/>
                <a:gd name="connsiteY5" fmla="*/ 1613332 h 1613332"/>
                <a:gd name="connsiteX6" fmla="*/ 0 w 1864870"/>
                <a:gd name="connsiteY6" fmla="*/ 806666 h 16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870" h="1613332">
                  <a:moveTo>
                    <a:pt x="0" y="806666"/>
                  </a:moveTo>
                  <a:lnTo>
                    <a:pt x="460929" y="0"/>
                  </a:lnTo>
                  <a:lnTo>
                    <a:pt x="1403941" y="0"/>
                  </a:lnTo>
                  <a:lnTo>
                    <a:pt x="1864870" y="806666"/>
                  </a:lnTo>
                  <a:lnTo>
                    <a:pt x="1403941" y="1613332"/>
                  </a:lnTo>
                  <a:lnTo>
                    <a:pt x="460929" y="1613332"/>
                  </a:lnTo>
                  <a:lnTo>
                    <a:pt x="0" y="806666"/>
                  </a:lnTo>
                  <a:close/>
                </a:path>
              </a:pathLst>
            </a:custGeom>
            <a:solidFill>
              <a:srgbClr val="4B0082"/>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339529" tIns="297844" rIns="339529" bIns="297844"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latin typeface="Arial" panose="020B0604020202020204" pitchFamily="34" charset="0"/>
                  <a:cs typeface="Arial" panose="020B0604020202020204" pitchFamily="34" charset="0"/>
                </a:rPr>
                <a:t>Team</a:t>
              </a:r>
              <a:endParaRPr lang="en-GB" sz="2400" b="1" kern="1200" dirty="0">
                <a:solidFill>
                  <a:schemeClr val="bg1"/>
                </a:solidFill>
                <a:latin typeface="Arial" panose="020B0604020202020204" pitchFamily="34" charset="0"/>
                <a:cs typeface="Arial" panose="020B0604020202020204" pitchFamily="34" charset="0"/>
              </a:endParaRPr>
            </a:p>
          </p:txBody>
        </p:sp>
        <p:sp>
          <p:nvSpPr>
            <p:cNvPr id="19" name="Hexagon 18"/>
            <p:cNvSpPr/>
            <p:nvPr/>
          </p:nvSpPr>
          <p:spPr>
            <a:xfrm>
              <a:off x="6460687" y="4779399"/>
              <a:ext cx="858592" cy="739790"/>
            </a:xfrm>
            <a:prstGeom prst="hexagon">
              <a:avLst>
                <a:gd name="adj" fmla="val 28900"/>
                <a:gd name="vf" fmla="val 115470"/>
              </a:avLst>
            </a:prstGeom>
            <a:solidFill>
              <a:srgbClr val="ACBCC3"/>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0" name="Freeform 19"/>
            <p:cNvSpPr/>
            <p:nvPr/>
          </p:nvSpPr>
          <p:spPr>
            <a:xfrm>
              <a:off x="6639082" y="3858276"/>
              <a:ext cx="2053130" cy="1818305"/>
            </a:xfrm>
            <a:custGeom>
              <a:avLst/>
              <a:gdLst>
                <a:gd name="connsiteX0" fmla="*/ 0 w 1864870"/>
                <a:gd name="connsiteY0" fmla="*/ 806666 h 1613332"/>
                <a:gd name="connsiteX1" fmla="*/ 460929 w 1864870"/>
                <a:gd name="connsiteY1" fmla="*/ 0 h 1613332"/>
                <a:gd name="connsiteX2" fmla="*/ 1403941 w 1864870"/>
                <a:gd name="connsiteY2" fmla="*/ 0 h 1613332"/>
                <a:gd name="connsiteX3" fmla="*/ 1864870 w 1864870"/>
                <a:gd name="connsiteY3" fmla="*/ 806666 h 1613332"/>
                <a:gd name="connsiteX4" fmla="*/ 1403941 w 1864870"/>
                <a:gd name="connsiteY4" fmla="*/ 1613332 h 1613332"/>
                <a:gd name="connsiteX5" fmla="*/ 460929 w 1864870"/>
                <a:gd name="connsiteY5" fmla="*/ 1613332 h 1613332"/>
                <a:gd name="connsiteX6" fmla="*/ 0 w 1864870"/>
                <a:gd name="connsiteY6" fmla="*/ 806666 h 16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870" h="1613332">
                  <a:moveTo>
                    <a:pt x="0" y="806666"/>
                  </a:moveTo>
                  <a:lnTo>
                    <a:pt x="460929" y="0"/>
                  </a:lnTo>
                  <a:lnTo>
                    <a:pt x="1403941" y="0"/>
                  </a:lnTo>
                  <a:lnTo>
                    <a:pt x="1864870" y="806666"/>
                  </a:lnTo>
                  <a:lnTo>
                    <a:pt x="1403941" y="1613332"/>
                  </a:lnTo>
                  <a:lnTo>
                    <a:pt x="460929" y="1613332"/>
                  </a:lnTo>
                  <a:lnTo>
                    <a:pt x="0" y="806666"/>
                  </a:lnTo>
                  <a:close/>
                </a:path>
              </a:pathLst>
            </a:custGeom>
            <a:solidFill>
              <a:srgbClr val="FF6699"/>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339529" tIns="297844" rIns="339529" bIns="297844"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latin typeface="Arial" panose="020B0604020202020204" pitchFamily="34" charset="0"/>
                  <a:cs typeface="Arial" panose="020B0604020202020204" pitchFamily="34" charset="0"/>
                </a:rPr>
                <a:t>Impact</a:t>
              </a:r>
              <a:endParaRPr lang="en-GB" sz="2400" b="1" kern="1200" dirty="0">
                <a:solidFill>
                  <a:schemeClr val="bg1"/>
                </a:solidFill>
                <a:latin typeface="Arial" panose="020B0604020202020204" pitchFamily="34" charset="0"/>
                <a:cs typeface="Arial" panose="020B0604020202020204" pitchFamily="34" charset="0"/>
              </a:endParaRPr>
            </a:p>
          </p:txBody>
        </p:sp>
        <p:sp>
          <p:nvSpPr>
            <p:cNvPr id="21" name="Hexagon 20"/>
            <p:cNvSpPr/>
            <p:nvPr/>
          </p:nvSpPr>
          <p:spPr>
            <a:xfrm>
              <a:off x="4733974" y="4941454"/>
              <a:ext cx="858592" cy="739790"/>
            </a:xfrm>
            <a:prstGeom prst="hexagon">
              <a:avLst>
                <a:gd name="adj" fmla="val 28900"/>
                <a:gd name="vf" fmla="val 115470"/>
              </a:avLst>
            </a:prstGeom>
            <a:solidFill>
              <a:srgbClr val="ACBCC3"/>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2" name="Freeform 21"/>
            <p:cNvSpPr/>
            <p:nvPr/>
          </p:nvSpPr>
          <p:spPr>
            <a:xfrm>
              <a:off x="4806527" y="4987929"/>
              <a:ext cx="2129683" cy="1739971"/>
            </a:xfrm>
            <a:custGeom>
              <a:avLst/>
              <a:gdLst>
                <a:gd name="connsiteX0" fmla="*/ 0 w 2043525"/>
                <a:gd name="connsiteY0" fmla="*/ 844079 h 1688158"/>
                <a:gd name="connsiteX1" fmla="*/ 482307 w 2043525"/>
                <a:gd name="connsiteY1" fmla="*/ 0 h 1688158"/>
                <a:gd name="connsiteX2" fmla="*/ 1561218 w 2043525"/>
                <a:gd name="connsiteY2" fmla="*/ 0 h 1688158"/>
                <a:gd name="connsiteX3" fmla="*/ 2043525 w 2043525"/>
                <a:gd name="connsiteY3" fmla="*/ 844079 h 1688158"/>
                <a:gd name="connsiteX4" fmla="*/ 1561218 w 2043525"/>
                <a:gd name="connsiteY4" fmla="*/ 1688158 h 1688158"/>
                <a:gd name="connsiteX5" fmla="*/ 482307 w 2043525"/>
                <a:gd name="connsiteY5" fmla="*/ 1688158 h 1688158"/>
                <a:gd name="connsiteX6" fmla="*/ 0 w 2043525"/>
                <a:gd name="connsiteY6" fmla="*/ 844079 h 168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525" h="1688158">
                  <a:moveTo>
                    <a:pt x="0" y="844079"/>
                  </a:moveTo>
                  <a:lnTo>
                    <a:pt x="482307" y="0"/>
                  </a:lnTo>
                  <a:lnTo>
                    <a:pt x="1561218" y="0"/>
                  </a:lnTo>
                  <a:lnTo>
                    <a:pt x="2043525" y="844079"/>
                  </a:lnTo>
                  <a:lnTo>
                    <a:pt x="1561218" y="1688158"/>
                  </a:lnTo>
                  <a:lnTo>
                    <a:pt x="482307" y="1688158"/>
                  </a:lnTo>
                  <a:lnTo>
                    <a:pt x="0" y="844079"/>
                  </a:lnTo>
                  <a:close/>
                </a:path>
              </a:pathLst>
            </a:custGeom>
            <a:solidFill>
              <a:srgbClr val="EA5D4E"/>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353923" tIns="296351" rIns="353923" bIns="296351" numCol="1" spcCol="1270" anchor="ctr" anchorCtr="0">
              <a:noAutofit/>
            </a:bodyPr>
            <a:lstStyle/>
            <a:p>
              <a:pPr lvl="0" algn="ctr" defTabSz="800100">
                <a:lnSpc>
                  <a:spcPct val="90000"/>
                </a:lnSpc>
                <a:spcBef>
                  <a:spcPct val="0"/>
                </a:spcBef>
                <a:spcAft>
                  <a:spcPct val="35000"/>
                </a:spcAft>
              </a:pPr>
              <a:endParaRPr lang="en-GB" sz="18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Hexagon 22"/>
            <p:cNvSpPr/>
            <p:nvPr/>
          </p:nvSpPr>
          <p:spPr>
            <a:xfrm>
              <a:off x="3715521" y="3558994"/>
              <a:ext cx="858592" cy="739790"/>
            </a:xfrm>
            <a:prstGeom prst="hexagon">
              <a:avLst>
                <a:gd name="adj" fmla="val 28900"/>
                <a:gd name="vf" fmla="val 115470"/>
              </a:avLst>
            </a:prstGeom>
            <a:solidFill>
              <a:srgbClr val="ACBCC3"/>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4" name="Freeform 23"/>
            <p:cNvSpPr/>
            <p:nvPr/>
          </p:nvSpPr>
          <p:spPr>
            <a:xfrm>
              <a:off x="2897673" y="3858276"/>
              <a:ext cx="2215289" cy="1964852"/>
            </a:xfrm>
            <a:custGeom>
              <a:avLst/>
              <a:gdLst>
                <a:gd name="connsiteX0" fmla="*/ 0 w 1864870"/>
                <a:gd name="connsiteY0" fmla="*/ 806666 h 1613332"/>
                <a:gd name="connsiteX1" fmla="*/ 460929 w 1864870"/>
                <a:gd name="connsiteY1" fmla="*/ 0 h 1613332"/>
                <a:gd name="connsiteX2" fmla="*/ 1403941 w 1864870"/>
                <a:gd name="connsiteY2" fmla="*/ 0 h 1613332"/>
                <a:gd name="connsiteX3" fmla="*/ 1864870 w 1864870"/>
                <a:gd name="connsiteY3" fmla="*/ 806666 h 1613332"/>
                <a:gd name="connsiteX4" fmla="*/ 1403941 w 1864870"/>
                <a:gd name="connsiteY4" fmla="*/ 1613332 h 1613332"/>
                <a:gd name="connsiteX5" fmla="*/ 460929 w 1864870"/>
                <a:gd name="connsiteY5" fmla="*/ 1613332 h 1613332"/>
                <a:gd name="connsiteX6" fmla="*/ 0 w 1864870"/>
                <a:gd name="connsiteY6" fmla="*/ 806666 h 16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870" h="1613332">
                  <a:moveTo>
                    <a:pt x="0" y="806666"/>
                  </a:moveTo>
                  <a:lnTo>
                    <a:pt x="460929" y="0"/>
                  </a:lnTo>
                  <a:lnTo>
                    <a:pt x="1403941" y="0"/>
                  </a:lnTo>
                  <a:lnTo>
                    <a:pt x="1864870" y="806666"/>
                  </a:lnTo>
                  <a:lnTo>
                    <a:pt x="1403941" y="1613332"/>
                  </a:lnTo>
                  <a:lnTo>
                    <a:pt x="460929" y="1613332"/>
                  </a:lnTo>
                  <a:lnTo>
                    <a:pt x="0" y="806666"/>
                  </a:lnTo>
                  <a:close/>
                </a:path>
              </a:pathLst>
            </a:custGeom>
            <a:solidFill>
              <a:srgbClr val="00B050"/>
            </a:solid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339529" tIns="297844" rIns="339529" bIns="297844"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latin typeface="Arial" panose="020B0604020202020204" pitchFamily="34" charset="0"/>
                  <a:cs typeface="Arial" panose="020B0604020202020204" pitchFamily="34" charset="0"/>
                </a:rPr>
                <a:t>Funder</a:t>
              </a:r>
              <a:endParaRPr lang="en-GB" sz="2400" b="1" kern="1200" dirty="0">
                <a:solidFill>
                  <a:schemeClr val="bg1"/>
                </a:solidFill>
                <a:latin typeface="Arial" panose="020B0604020202020204" pitchFamily="34" charset="0"/>
                <a:cs typeface="Arial" panose="020B0604020202020204" pitchFamily="34" charset="0"/>
              </a:endParaRPr>
            </a:p>
          </p:txBody>
        </p:sp>
        <p:sp>
          <p:nvSpPr>
            <p:cNvPr id="25" name="Freeform 24"/>
            <p:cNvSpPr/>
            <p:nvPr/>
          </p:nvSpPr>
          <p:spPr>
            <a:xfrm>
              <a:off x="2999356" y="1699442"/>
              <a:ext cx="2147570" cy="1941955"/>
            </a:xfrm>
            <a:custGeom>
              <a:avLst/>
              <a:gdLst>
                <a:gd name="connsiteX0" fmla="*/ 0 w 1864870"/>
                <a:gd name="connsiteY0" fmla="*/ 806666 h 1613332"/>
                <a:gd name="connsiteX1" fmla="*/ 460929 w 1864870"/>
                <a:gd name="connsiteY1" fmla="*/ 0 h 1613332"/>
                <a:gd name="connsiteX2" fmla="*/ 1403941 w 1864870"/>
                <a:gd name="connsiteY2" fmla="*/ 0 h 1613332"/>
                <a:gd name="connsiteX3" fmla="*/ 1864870 w 1864870"/>
                <a:gd name="connsiteY3" fmla="*/ 806666 h 1613332"/>
                <a:gd name="connsiteX4" fmla="*/ 1403941 w 1864870"/>
                <a:gd name="connsiteY4" fmla="*/ 1613332 h 1613332"/>
                <a:gd name="connsiteX5" fmla="*/ 460929 w 1864870"/>
                <a:gd name="connsiteY5" fmla="*/ 1613332 h 1613332"/>
                <a:gd name="connsiteX6" fmla="*/ 0 w 1864870"/>
                <a:gd name="connsiteY6" fmla="*/ 806666 h 16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870" h="1613332">
                  <a:moveTo>
                    <a:pt x="0" y="806666"/>
                  </a:moveTo>
                  <a:lnTo>
                    <a:pt x="460929" y="0"/>
                  </a:lnTo>
                  <a:lnTo>
                    <a:pt x="1403941" y="0"/>
                  </a:lnTo>
                  <a:lnTo>
                    <a:pt x="1864870" y="806666"/>
                  </a:lnTo>
                  <a:lnTo>
                    <a:pt x="1403941" y="1613332"/>
                  </a:lnTo>
                  <a:lnTo>
                    <a:pt x="460929" y="1613332"/>
                  </a:lnTo>
                  <a:lnTo>
                    <a:pt x="0" y="806666"/>
                  </a:lnTo>
                  <a:close/>
                </a:path>
              </a:pathLst>
            </a:custGeom>
            <a:solidFill>
              <a:srgbClr val="31B3B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39529" tIns="297844" rIns="339529" bIns="297844"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latin typeface="Arial" panose="020B0604020202020204" pitchFamily="34" charset="0"/>
                  <a:cs typeface="Arial" panose="020B0604020202020204" pitchFamily="34" charset="0"/>
                </a:rPr>
                <a:t>Design</a:t>
              </a:r>
              <a:endParaRPr lang="en-GB" sz="2400" b="1" kern="1200" dirty="0">
                <a:solidFill>
                  <a:schemeClr val="bg1"/>
                </a:solidFill>
                <a:latin typeface="Arial" panose="020B0604020202020204" pitchFamily="34" charset="0"/>
                <a:cs typeface="Arial" panose="020B0604020202020204" pitchFamily="34" charset="0"/>
              </a:endParaRPr>
            </a:p>
          </p:txBody>
        </p:sp>
      </p:grpSp>
      <p:sp>
        <p:nvSpPr>
          <p:cNvPr id="8" name="TextBox 7"/>
          <p:cNvSpPr txBox="1"/>
          <p:nvPr/>
        </p:nvSpPr>
        <p:spPr>
          <a:xfrm>
            <a:off x="7008763" y="5865525"/>
            <a:ext cx="4698184" cy="923330"/>
          </a:xfrm>
          <a:prstGeom prst="rect">
            <a:avLst/>
          </a:prstGeom>
          <a:solidFill>
            <a:schemeClr val="accent2"/>
          </a:solid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Meaningful public involvement</a:t>
            </a:r>
          </a:p>
          <a:p>
            <a:pPr marL="285750" indent="-285750">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throughout all stages of the application </a:t>
            </a:r>
            <a:r>
              <a:rPr lang="en-GB" dirty="0">
                <a:solidFill>
                  <a:schemeClr val="bg1"/>
                </a:solidFill>
                <a:latin typeface="Arial" panose="020B0604020202020204" pitchFamily="34" charset="0"/>
                <a:cs typeface="Arial" panose="020B0604020202020204" pitchFamily="34" charset="0"/>
              </a:rPr>
              <a:t>including </a:t>
            </a:r>
            <a:r>
              <a:rPr lang="en-GB" dirty="0" smtClean="0">
                <a:solidFill>
                  <a:schemeClr val="bg1"/>
                </a:solidFill>
                <a:latin typeface="Arial" panose="020B0604020202020204" pitchFamily="34" charset="0"/>
                <a:cs typeface="Arial" panose="020B0604020202020204" pitchFamily="34" charset="0"/>
              </a:rPr>
              <a:t>developing </a:t>
            </a:r>
            <a:r>
              <a:rPr lang="en-GB" dirty="0">
                <a:solidFill>
                  <a:schemeClr val="bg1"/>
                </a:solidFill>
                <a:latin typeface="Arial" panose="020B0604020202020204" pitchFamily="34" charset="0"/>
                <a:cs typeface="Arial" panose="020B0604020202020204" pitchFamily="34" charset="0"/>
              </a:rPr>
              <a:t>the application itself</a:t>
            </a:r>
          </a:p>
        </p:txBody>
      </p:sp>
      <p:sp>
        <p:nvSpPr>
          <p:cNvPr id="10" name="TextBox 9"/>
          <p:cNvSpPr txBox="1"/>
          <p:nvPr/>
        </p:nvSpPr>
        <p:spPr>
          <a:xfrm>
            <a:off x="8724906" y="4075464"/>
            <a:ext cx="3282929" cy="923330"/>
          </a:xfrm>
          <a:prstGeom prst="rect">
            <a:avLst/>
          </a:prstGeom>
          <a:solidFill>
            <a:srgbClr val="FF6699"/>
          </a:solidFill>
        </p:spPr>
        <p:txBody>
          <a:bodyPr wrap="square" rtlCol="0">
            <a:spAutoFit/>
          </a:bodyPr>
          <a:lstStyle/>
          <a:p>
            <a:pPr algn="just"/>
            <a:r>
              <a:rPr lang="en-GB" dirty="0" smtClean="0">
                <a:solidFill>
                  <a:schemeClr val="bg1"/>
                </a:solidFill>
                <a:latin typeface="Arial" panose="020B0604020202020204" pitchFamily="34" charset="0"/>
                <a:cs typeface="Arial" panose="020B0604020202020204" pitchFamily="34" charset="0"/>
              </a:rPr>
              <a:t>Potential </a:t>
            </a:r>
            <a:r>
              <a:rPr lang="en-GB" dirty="0">
                <a:solidFill>
                  <a:schemeClr val="bg1"/>
                </a:solidFill>
                <a:latin typeface="Arial" panose="020B0604020202020204" pitchFamily="34" charset="0"/>
                <a:cs typeface="Arial" panose="020B0604020202020204" pitchFamily="34" charset="0"/>
              </a:rPr>
              <a:t>benefits </a:t>
            </a:r>
            <a:r>
              <a:rPr lang="en-GB" dirty="0" smtClean="0">
                <a:solidFill>
                  <a:schemeClr val="bg1"/>
                </a:solidFill>
                <a:latin typeface="Arial" panose="020B0604020202020204" pitchFamily="34" charset="0"/>
                <a:cs typeface="Arial" panose="020B0604020202020204" pitchFamily="34" charset="0"/>
              </a:rPr>
              <a:t>to: </a:t>
            </a:r>
            <a:endParaRPr lang="en-GB"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NHS/Social Care</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P</a:t>
            </a:r>
            <a:r>
              <a:rPr lang="en-GB" dirty="0" smtClean="0">
                <a:solidFill>
                  <a:schemeClr val="bg1"/>
                </a:solidFill>
                <a:latin typeface="Arial" panose="020B0604020202020204" pitchFamily="34" charset="0"/>
                <a:cs typeface="Arial" panose="020B0604020202020204" pitchFamily="34" charset="0"/>
              </a:rPr>
              <a:t>atients </a:t>
            </a:r>
            <a:r>
              <a:rPr lang="en-GB" dirty="0">
                <a:solidFill>
                  <a:schemeClr val="bg1"/>
                </a:solidFill>
                <a:latin typeface="Arial" panose="020B0604020202020204" pitchFamily="34" charset="0"/>
                <a:cs typeface="Arial" panose="020B0604020202020204" pitchFamily="34" charset="0"/>
              </a:rPr>
              <a:t>and </a:t>
            </a:r>
            <a:r>
              <a:rPr lang="en-GB" dirty="0" smtClean="0">
                <a:solidFill>
                  <a:schemeClr val="bg1"/>
                </a:solidFill>
                <a:latin typeface="Arial" panose="020B0604020202020204" pitchFamily="34" charset="0"/>
                <a:cs typeface="Arial" panose="020B0604020202020204" pitchFamily="34" charset="0"/>
              </a:rPr>
              <a:t>others</a:t>
            </a:r>
            <a:endParaRPr lang="en-GB"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6998611" y="726505"/>
            <a:ext cx="3241111" cy="923330"/>
          </a:xfrm>
          <a:prstGeom prst="rect">
            <a:avLst/>
          </a:prstGeom>
          <a:solidFill>
            <a:schemeClr val="accent3"/>
          </a:solidFill>
          <a:ln>
            <a:noFill/>
          </a:ln>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Research literature</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Current studies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Need for this research</a:t>
            </a: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163330" y="1988968"/>
            <a:ext cx="2690744" cy="1200329"/>
          </a:xfrm>
          <a:prstGeom prst="rect">
            <a:avLst/>
          </a:prstGeom>
          <a:solidFill>
            <a:srgbClr val="31B3B9"/>
          </a:solidFill>
        </p:spPr>
        <p:txBody>
          <a:bodyPr wrap="square" rtlCol="0">
            <a:spAutoFit/>
          </a:bodyPr>
          <a:lstStyle/>
          <a:p>
            <a:pPr marL="285750" indent="-285750">
              <a:buFont typeface="Arial" panose="020B0604020202020204" pitchFamily="34" charset="0"/>
              <a:buChar char="•"/>
            </a:pPr>
            <a:r>
              <a:rPr lang="en-GB" b="1" dirty="0" smtClean="0">
                <a:solidFill>
                  <a:schemeClr val="bg1"/>
                </a:solidFill>
                <a:latin typeface="Arial" panose="020B0604020202020204" pitchFamily="34" charset="0"/>
                <a:cs typeface="Arial" panose="020B0604020202020204" pitchFamily="34" charset="0"/>
              </a:rPr>
              <a:t>Research design</a:t>
            </a:r>
          </a:p>
          <a:p>
            <a:pPr marL="285750" indent="-285750">
              <a:buFont typeface="Arial" panose="020B0604020202020204" pitchFamily="34" charset="0"/>
              <a:buChar char="•"/>
            </a:pPr>
            <a:r>
              <a:rPr lang="en-GB" b="1" dirty="0" smtClean="0">
                <a:solidFill>
                  <a:schemeClr val="bg1"/>
                </a:solidFill>
                <a:latin typeface="Arial" panose="020B0604020202020204" pitchFamily="34" charset="0"/>
                <a:cs typeface="Arial" panose="020B0604020202020204" pitchFamily="34" charset="0"/>
              </a:rPr>
              <a:t>Methodology</a:t>
            </a:r>
          </a:p>
          <a:p>
            <a:pPr marL="285750" indent="-285750">
              <a:buFont typeface="Arial" panose="020B0604020202020204" pitchFamily="34" charset="0"/>
              <a:buChar char="•"/>
            </a:pPr>
            <a:r>
              <a:rPr lang="en-GB" b="1" dirty="0" smtClean="0">
                <a:solidFill>
                  <a:schemeClr val="bg1"/>
                </a:solidFill>
                <a:latin typeface="Arial" panose="020B0604020202020204" pitchFamily="34" charset="0"/>
                <a:cs typeface="Arial" panose="020B0604020202020204" pitchFamily="34" charset="0"/>
              </a:rPr>
              <a:t>Grant writing skills</a:t>
            </a:r>
          </a:p>
          <a:p>
            <a:pPr marL="285750" indent="-285750">
              <a:buFont typeface="Arial" panose="020B0604020202020204" pitchFamily="34" charset="0"/>
              <a:buChar char="•"/>
            </a:pPr>
            <a:r>
              <a:rPr lang="en-GB" b="1" dirty="0" smtClean="0">
                <a:solidFill>
                  <a:schemeClr val="bg1"/>
                </a:solidFill>
                <a:latin typeface="Arial" panose="020B0604020202020204" pitchFamily="34" charset="0"/>
                <a:cs typeface="Arial" panose="020B0604020202020204" pitchFamily="34" charset="0"/>
              </a:rPr>
              <a:t>Critical Review</a:t>
            </a:r>
          </a:p>
        </p:txBody>
      </p:sp>
      <p:sp>
        <p:nvSpPr>
          <p:cNvPr id="13" name="TextBox 12"/>
          <p:cNvSpPr txBox="1"/>
          <p:nvPr/>
        </p:nvSpPr>
        <p:spPr>
          <a:xfrm>
            <a:off x="8696532" y="2148067"/>
            <a:ext cx="3272498" cy="923330"/>
          </a:xfrm>
          <a:prstGeom prst="rect">
            <a:avLst/>
          </a:prstGeom>
          <a:solidFill>
            <a:srgbClr val="4B0082"/>
          </a:solidFill>
        </p:spPr>
        <p:txBody>
          <a:bodyPr wrap="square" rtlCol="0">
            <a:spAutoFit/>
          </a:bodyPr>
          <a:lstStyle/>
          <a:p>
            <a:pPr marL="285750" indent="-285750">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Appropriate expertise</a:t>
            </a:r>
          </a:p>
          <a:p>
            <a:pPr marL="285750" indent="-285750">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Depth &amp; Breadth</a:t>
            </a:r>
          </a:p>
          <a:p>
            <a:pPr marL="285750" indent="-285750">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Commitment</a:t>
            </a:r>
          </a:p>
        </p:txBody>
      </p:sp>
      <p:sp>
        <p:nvSpPr>
          <p:cNvPr id="14" name="TextBox 13"/>
          <p:cNvSpPr txBox="1"/>
          <p:nvPr/>
        </p:nvSpPr>
        <p:spPr>
          <a:xfrm>
            <a:off x="303848" y="3751765"/>
            <a:ext cx="2521014" cy="2031325"/>
          </a:xfrm>
          <a:prstGeom prst="rect">
            <a:avLst/>
          </a:prstGeom>
          <a:solidFill>
            <a:srgbClr val="00B050"/>
          </a:solidFill>
        </p:spPr>
        <p:txBody>
          <a:bodyPr wrap="square" rtlCol="0">
            <a:spAutoFit/>
          </a:bodyPr>
          <a:lstStyle/>
          <a:p>
            <a:pPr marL="285750" indent="-285750">
              <a:buFont typeface="Arial" panose="020B0604020202020204" pitchFamily="34" charset="0"/>
              <a:buChar char="•"/>
            </a:pPr>
            <a:r>
              <a:rPr lang="en-GB" b="1" dirty="0" smtClean="0">
                <a:solidFill>
                  <a:schemeClr val="bg1"/>
                </a:solidFill>
                <a:latin typeface="Arial" panose="020B0604020202020204" pitchFamily="34" charset="0"/>
                <a:cs typeface="Arial" panose="020B0604020202020204" pitchFamily="34" charset="0"/>
              </a:rPr>
              <a:t>Remit</a:t>
            </a:r>
          </a:p>
          <a:p>
            <a:pPr marL="285750" indent="-285750">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Priorities</a:t>
            </a:r>
          </a:p>
          <a:p>
            <a:pPr marL="285750" indent="-285750">
              <a:buFont typeface="Arial" panose="020B0604020202020204" pitchFamily="34" charset="0"/>
              <a:buChar char="•"/>
            </a:pPr>
            <a:r>
              <a:rPr lang="en-GB" b="1" dirty="0" smtClean="0">
                <a:solidFill>
                  <a:schemeClr val="bg1"/>
                </a:solidFill>
                <a:latin typeface="Arial" panose="020B0604020202020204" pitchFamily="34" charset="0"/>
                <a:cs typeface="Arial" panose="020B0604020202020204" pitchFamily="34" charset="0"/>
              </a:rPr>
              <a:t>Process</a:t>
            </a:r>
          </a:p>
          <a:p>
            <a:pPr marL="285750" indent="-285750">
              <a:buFont typeface="Arial" panose="020B0604020202020204" pitchFamily="34" charset="0"/>
              <a:buChar char="•"/>
            </a:pPr>
            <a:r>
              <a:rPr lang="en-GB" b="1" dirty="0" smtClean="0">
                <a:solidFill>
                  <a:schemeClr val="bg1"/>
                </a:solidFill>
                <a:latin typeface="Arial" panose="020B0604020202020204" pitchFamily="34" charset="0"/>
                <a:cs typeface="Arial" panose="020B0604020202020204" pitchFamily="34" charset="0"/>
              </a:rPr>
              <a:t>Deadlines</a:t>
            </a:r>
          </a:p>
          <a:p>
            <a:pPr marL="285750" indent="-285750">
              <a:buFont typeface="Arial" panose="020B0604020202020204" pitchFamily="34" charset="0"/>
              <a:buChar char="•"/>
            </a:pPr>
            <a:r>
              <a:rPr lang="en-GB" b="1" dirty="0" smtClean="0">
                <a:solidFill>
                  <a:schemeClr val="bg1"/>
                </a:solidFill>
                <a:latin typeface="Arial" panose="020B0604020202020204" pitchFamily="34" charset="0"/>
                <a:cs typeface="Arial" panose="020B0604020202020204" pitchFamily="34" charset="0"/>
              </a:rPr>
              <a:t>Contracting</a:t>
            </a:r>
          </a:p>
          <a:p>
            <a:pPr marL="285750" indent="-285750">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Funding limits</a:t>
            </a:r>
          </a:p>
          <a:p>
            <a:pPr marL="285750" indent="-285750">
              <a:buFont typeface="Arial" panose="020B0604020202020204" pitchFamily="34" charset="0"/>
              <a:buChar char="•"/>
            </a:pPr>
            <a:r>
              <a:rPr lang="en-GB" b="1" dirty="0" smtClean="0">
                <a:solidFill>
                  <a:schemeClr val="bg1"/>
                </a:solidFill>
                <a:latin typeface="Arial" panose="020B0604020202020204" pitchFamily="34" charset="0"/>
                <a:cs typeface="Arial" panose="020B0604020202020204" pitchFamily="34" charset="0"/>
              </a:rPr>
              <a:t>Competitiveness</a:t>
            </a:r>
            <a:endParaRPr lang="en-GB" b="1" dirty="0">
              <a:solidFill>
                <a:schemeClr val="bg1"/>
              </a:solidFill>
              <a:latin typeface="Arial" panose="020B0604020202020204" pitchFamily="34" charset="0"/>
              <a:cs typeface="Arial" panose="020B0604020202020204" pitchFamily="34" charset="0"/>
            </a:endParaRPr>
          </a:p>
        </p:txBody>
      </p:sp>
      <p:sp>
        <p:nvSpPr>
          <p:cNvPr id="9" name="Title 3"/>
          <p:cNvSpPr>
            <a:spLocks noGrp="1"/>
          </p:cNvSpPr>
          <p:nvPr>
            <p:ph type="title"/>
          </p:nvPr>
        </p:nvSpPr>
        <p:spPr>
          <a:xfrm>
            <a:off x="74430" y="68572"/>
            <a:ext cx="6250169" cy="676067"/>
          </a:xfrm>
          <a:solidFill>
            <a:schemeClr val="accent1"/>
          </a:solidFill>
        </p:spPr>
        <p:txBody>
          <a:bodyPr>
            <a:noAutofit/>
          </a:bodyPr>
          <a:lstStyle/>
          <a:p>
            <a:r>
              <a:rPr lang="en-GB" sz="4400" b="1" dirty="0" smtClean="0">
                <a:solidFill>
                  <a:schemeClr val="bg1"/>
                </a:solidFill>
                <a:latin typeface="Arial" panose="020B0604020202020204" pitchFamily="34" charset="0"/>
                <a:cs typeface="Arial" panose="020B0604020202020204" pitchFamily="34" charset="0"/>
              </a:rPr>
              <a:t>How the RDS can help</a:t>
            </a:r>
            <a:endParaRPr lang="en-GB" sz="44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8535145" y="5126683"/>
            <a:ext cx="3642610" cy="369332"/>
          </a:xfrm>
          <a:prstGeom prst="rect">
            <a:avLst/>
          </a:prstGeom>
          <a:solidFill>
            <a:srgbClr val="FF6699"/>
          </a:solid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How </a:t>
            </a:r>
            <a:r>
              <a:rPr lang="en-GB" dirty="0" smtClean="0">
                <a:solidFill>
                  <a:schemeClr val="bg1"/>
                </a:solidFill>
                <a:latin typeface="Arial" panose="020B0604020202020204" pitchFamily="34" charset="0"/>
                <a:cs typeface="Arial" panose="020B0604020202020204" pitchFamily="34" charset="0"/>
              </a:rPr>
              <a:t>will that potential be </a:t>
            </a:r>
            <a:r>
              <a:rPr lang="en-GB" dirty="0">
                <a:solidFill>
                  <a:schemeClr val="bg1"/>
                </a:solidFill>
                <a:latin typeface="Arial" panose="020B0604020202020204" pitchFamily="34" charset="0"/>
                <a:cs typeface="Arial" panose="020B0604020202020204" pitchFamily="34" charset="0"/>
              </a:rPr>
              <a:t>realised</a:t>
            </a:r>
          </a:p>
        </p:txBody>
      </p:sp>
      <p:sp>
        <p:nvSpPr>
          <p:cNvPr id="3" name="TextBox 2"/>
          <p:cNvSpPr txBox="1"/>
          <p:nvPr/>
        </p:nvSpPr>
        <p:spPr>
          <a:xfrm>
            <a:off x="4902643" y="5600564"/>
            <a:ext cx="2064989" cy="461665"/>
          </a:xfrm>
          <a:prstGeom prst="rect">
            <a:avLst/>
          </a:prstGeom>
          <a:noFill/>
        </p:spPr>
        <p:txBody>
          <a:bodyPr wrap="none" rtlCol="0">
            <a:spAutoFit/>
          </a:bodyPr>
          <a:lstStyle/>
          <a:p>
            <a:pPr algn="ctr"/>
            <a:r>
              <a:rPr lang="en-GB" sz="2400" b="1" dirty="0">
                <a:solidFill>
                  <a:schemeClr val="bg1"/>
                </a:solidFill>
                <a:latin typeface="Arial" panose="020B0604020202020204" pitchFamily="34" charset="0"/>
                <a:cs typeface="Arial" panose="020B0604020202020204" pitchFamily="34" charset="0"/>
              </a:rPr>
              <a:t>Involvement </a:t>
            </a:r>
          </a:p>
        </p:txBody>
      </p:sp>
    </p:spTree>
    <p:extLst>
      <p:ext uri="{BB962C8B-B14F-4D97-AF65-F5344CB8AC3E}">
        <p14:creationId xmlns:p14="http://schemas.microsoft.com/office/powerpoint/2010/main" val="11457769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9600" y="1272540"/>
            <a:ext cx="10972800" cy="5013959"/>
          </a:xfrm>
          <a:prstGeom prst="rect">
            <a:avLst/>
          </a:prstGeom>
        </p:spPr>
        <p:txBody>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600"/>
              </a:spcAft>
              <a:buNone/>
            </a:pPr>
            <a:endParaRPr lang="en-GB" sz="2400" kern="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325821" y="138795"/>
            <a:ext cx="10500986" cy="878788"/>
          </a:xfrm>
        </p:spPr>
        <p:txBody>
          <a:bodyPr>
            <a:normAutofit/>
          </a:bodyPr>
          <a:lstStyle/>
          <a:p>
            <a:r>
              <a:rPr lang="en-GB" sz="4400" b="1" dirty="0" smtClean="0">
                <a:latin typeface="Arial" panose="020B0604020202020204" pitchFamily="34" charset="0"/>
              </a:rPr>
              <a:t>We can also</a:t>
            </a:r>
            <a:endParaRPr lang="en-GB" sz="4400" b="1" dirty="0">
              <a:latin typeface="Arial" panose="020B0604020202020204" pitchFamily="34" charset="0"/>
            </a:endParaRPr>
          </a:p>
        </p:txBody>
      </p:sp>
      <p:sp>
        <p:nvSpPr>
          <p:cNvPr id="2" name="Content Placeholder 1"/>
          <p:cNvSpPr>
            <a:spLocks noGrp="1"/>
          </p:cNvSpPr>
          <p:nvPr>
            <p:ph idx="1"/>
          </p:nvPr>
        </p:nvSpPr>
        <p:spPr>
          <a:xfrm>
            <a:off x="325821" y="1387366"/>
            <a:ext cx="11071765" cy="4813494"/>
          </a:xfrm>
        </p:spPr>
        <p:txBody>
          <a:bodyPr>
            <a:noAutofit/>
          </a:bodyPr>
          <a:lstStyle/>
          <a:p>
            <a:pPr>
              <a:spcBef>
                <a:spcPts val="1200"/>
              </a:spcBef>
              <a:spcAft>
                <a:spcPts val="1200"/>
              </a:spcAft>
            </a:pPr>
            <a:r>
              <a:rPr lang="en-GB" sz="2600" kern="0" dirty="0" smtClean="0">
                <a:solidFill>
                  <a:srgbClr val="002060"/>
                </a:solidFill>
                <a:latin typeface="Arial" panose="020B0604020202020204" pitchFamily="34" charset="0"/>
              </a:rPr>
              <a:t>Signpost </a:t>
            </a:r>
            <a:r>
              <a:rPr lang="en-GB" sz="2600" kern="0" dirty="0">
                <a:solidFill>
                  <a:srgbClr val="002060"/>
                </a:solidFill>
                <a:latin typeface="Arial" panose="020B0604020202020204" pitchFamily="34" charset="0"/>
              </a:rPr>
              <a:t>to other useful </a:t>
            </a:r>
            <a:r>
              <a:rPr lang="en-GB" sz="2600" kern="0" dirty="0" smtClean="0">
                <a:solidFill>
                  <a:srgbClr val="002060"/>
                </a:solidFill>
                <a:latin typeface="Arial" panose="020B0604020202020204" pitchFamily="34" charset="0"/>
              </a:rPr>
              <a:t>services (</a:t>
            </a:r>
            <a:r>
              <a:rPr lang="en-GB" sz="2600" kern="0" dirty="0">
                <a:solidFill>
                  <a:srgbClr val="002060"/>
                </a:solidFill>
                <a:latin typeface="Arial" panose="020B0604020202020204" pitchFamily="34" charset="0"/>
              </a:rPr>
              <a:t>e.g. </a:t>
            </a:r>
            <a:r>
              <a:rPr lang="en-GB" sz="2600" kern="0" dirty="0" smtClean="0">
                <a:solidFill>
                  <a:srgbClr val="002060"/>
                </a:solidFill>
                <a:latin typeface="Arial" panose="020B0604020202020204" pitchFamily="34" charset="0"/>
              </a:rPr>
              <a:t>CRN, CTUs, </a:t>
            </a:r>
            <a:r>
              <a:rPr lang="en-GB" sz="2600" kern="0" dirty="0">
                <a:solidFill>
                  <a:srgbClr val="002060"/>
                </a:solidFill>
                <a:latin typeface="Arial" panose="020B0604020202020204" pitchFamily="34" charset="0"/>
              </a:rPr>
              <a:t>R&amp;D </a:t>
            </a:r>
            <a:r>
              <a:rPr lang="en-GB" sz="2600" kern="0" dirty="0" smtClean="0">
                <a:solidFill>
                  <a:srgbClr val="002060"/>
                </a:solidFill>
                <a:latin typeface="Arial" panose="020B0604020202020204" pitchFamily="34" charset="0"/>
              </a:rPr>
              <a:t>Offices, </a:t>
            </a:r>
            <a:r>
              <a:rPr lang="en-GB" sz="2600" kern="0" dirty="0" err="1" smtClean="0">
                <a:solidFill>
                  <a:srgbClr val="002060"/>
                </a:solidFill>
                <a:latin typeface="Arial" panose="020B0604020202020204" pitchFamily="34" charset="0"/>
              </a:rPr>
              <a:t>etc</a:t>
            </a:r>
            <a:r>
              <a:rPr lang="en-GB" sz="2600" kern="0" dirty="0" smtClean="0">
                <a:solidFill>
                  <a:srgbClr val="002060"/>
                </a:solidFill>
                <a:latin typeface="Arial" panose="020B0604020202020204" pitchFamily="34" charset="0"/>
              </a:rPr>
              <a:t>)</a:t>
            </a:r>
          </a:p>
          <a:p>
            <a:pPr>
              <a:spcBef>
                <a:spcPts val="1200"/>
              </a:spcBef>
              <a:spcAft>
                <a:spcPts val="1200"/>
              </a:spcAft>
            </a:pPr>
            <a:r>
              <a:rPr lang="en-GB" sz="2600" kern="0" dirty="0" smtClean="0">
                <a:solidFill>
                  <a:srgbClr val="002060"/>
                </a:solidFill>
                <a:latin typeface="Arial" panose="020B0604020202020204" pitchFamily="34" charset="0"/>
              </a:rPr>
              <a:t>Support public involvement </a:t>
            </a:r>
            <a:r>
              <a:rPr lang="en-GB" sz="2600" kern="0" dirty="0">
                <a:solidFill>
                  <a:srgbClr val="002060"/>
                </a:solidFill>
                <a:latin typeface="Arial" panose="020B0604020202020204" pitchFamily="34" charset="0"/>
              </a:rPr>
              <a:t>(some funding may be available)</a:t>
            </a:r>
          </a:p>
          <a:p>
            <a:pPr>
              <a:spcBef>
                <a:spcPts val="1200"/>
              </a:spcBef>
              <a:spcAft>
                <a:spcPts val="1200"/>
              </a:spcAft>
            </a:pPr>
            <a:r>
              <a:rPr lang="en-GB" sz="2600" kern="0" dirty="0">
                <a:solidFill>
                  <a:srgbClr val="002060"/>
                </a:solidFill>
                <a:latin typeface="Arial" panose="020B0604020202020204" pitchFamily="34" charset="0"/>
              </a:rPr>
              <a:t>Navigate </a:t>
            </a:r>
            <a:r>
              <a:rPr lang="en-GB" sz="2600" kern="0" dirty="0" smtClean="0">
                <a:solidFill>
                  <a:srgbClr val="002060"/>
                </a:solidFill>
                <a:latin typeface="Arial" panose="020B0604020202020204" pitchFamily="34" charset="0"/>
              </a:rPr>
              <a:t>application </a:t>
            </a:r>
            <a:r>
              <a:rPr lang="en-GB" sz="2600" kern="0" dirty="0">
                <a:solidFill>
                  <a:srgbClr val="002060"/>
                </a:solidFill>
                <a:latin typeface="Arial" panose="020B0604020202020204" pitchFamily="34" charset="0"/>
              </a:rPr>
              <a:t>forms and </a:t>
            </a:r>
            <a:r>
              <a:rPr lang="en-GB" sz="2600" kern="0" dirty="0" smtClean="0">
                <a:solidFill>
                  <a:srgbClr val="002060"/>
                </a:solidFill>
                <a:latin typeface="Arial" panose="020B0604020202020204" pitchFamily="34" charset="0"/>
              </a:rPr>
              <a:t>processes</a:t>
            </a:r>
          </a:p>
          <a:p>
            <a:pPr>
              <a:spcBef>
                <a:spcPts val="1200"/>
              </a:spcBef>
              <a:spcAft>
                <a:spcPts val="1200"/>
              </a:spcAft>
            </a:pPr>
            <a:r>
              <a:rPr lang="en-GB" sz="2600" kern="0" dirty="0" smtClean="0">
                <a:solidFill>
                  <a:srgbClr val="002060"/>
                </a:solidFill>
                <a:latin typeface="Arial" panose="020B0604020202020204" pitchFamily="34" charset="0"/>
              </a:rPr>
              <a:t>Offer multidisciplinary advice panels (MAPs)</a:t>
            </a:r>
            <a:endParaRPr lang="en-GB" sz="2600" kern="0" dirty="0">
              <a:solidFill>
                <a:srgbClr val="002060"/>
              </a:solidFill>
              <a:latin typeface="Arial" panose="020B0604020202020204" pitchFamily="34" charset="0"/>
            </a:endParaRPr>
          </a:p>
          <a:p>
            <a:pPr>
              <a:spcBef>
                <a:spcPts val="1200"/>
              </a:spcBef>
              <a:spcAft>
                <a:spcPts val="1200"/>
              </a:spcAft>
            </a:pPr>
            <a:r>
              <a:rPr lang="en-GB" sz="2600" kern="0" dirty="0">
                <a:solidFill>
                  <a:srgbClr val="002060"/>
                </a:solidFill>
                <a:latin typeface="Arial" panose="020B0604020202020204" pitchFamily="34" charset="0"/>
              </a:rPr>
              <a:t>Review </a:t>
            </a:r>
            <a:r>
              <a:rPr lang="en-GB" sz="2600" kern="0" dirty="0" smtClean="0">
                <a:solidFill>
                  <a:srgbClr val="002060"/>
                </a:solidFill>
                <a:latin typeface="Arial" panose="020B0604020202020204" pitchFamily="34" charset="0"/>
              </a:rPr>
              <a:t>application drafts – ongoing or at our monthly review panel</a:t>
            </a:r>
          </a:p>
          <a:p>
            <a:pPr>
              <a:spcBef>
                <a:spcPts val="1200"/>
              </a:spcBef>
              <a:spcAft>
                <a:spcPts val="1200"/>
              </a:spcAft>
            </a:pPr>
            <a:r>
              <a:rPr lang="en-GB" sz="2600" kern="0" dirty="0" smtClean="0">
                <a:solidFill>
                  <a:srgbClr val="002060"/>
                </a:solidFill>
                <a:latin typeface="Arial" panose="020B0604020202020204" pitchFamily="34" charset="0"/>
              </a:rPr>
              <a:t>Practice fellowship interviews</a:t>
            </a:r>
            <a:endParaRPr lang="en-GB" sz="2600" kern="0" dirty="0">
              <a:solidFill>
                <a:srgbClr val="002060"/>
              </a:solidFill>
              <a:latin typeface="Arial" panose="020B0604020202020204" pitchFamily="34" charset="0"/>
            </a:endParaRPr>
          </a:p>
          <a:p>
            <a:pPr>
              <a:spcBef>
                <a:spcPts val="1200"/>
              </a:spcBef>
              <a:spcAft>
                <a:spcPts val="1200"/>
              </a:spcAft>
            </a:pPr>
            <a:r>
              <a:rPr lang="en-GB" sz="2600" kern="0" dirty="0">
                <a:solidFill>
                  <a:srgbClr val="002060"/>
                </a:solidFill>
                <a:latin typeface="Arial" panose="020B0604020202020204" pitchFamily="34" charset="0"/>
              </a:rPr>
              <a:t>Interpret feedback from panels (whether successful or unsuccessful</a:t>
            </a:r>
            <a:r>
              <a:rPr lang="en-GB" sz="2600" kern="0" dirty="0" smtClean="0">
                <a:solidFill>
                  <a:srgbClr val="002060"/>
                </a:solidFill>
                <a:latin typeface="Arial" panose="020B0604020202020204" pitchFamily="34" charset="0"/>
              </a:rPr>
              <a:t>)</a:t>
            </a:r>
            <a:endParaRPr lang="en-GB" sz="2600" kern="0" dirty="0">
              <a:solidFill>
                <a:srgbClr val="002060"/>
              </a:solidFill>
              <a:latin typeface="Arial" panose="020B0604020202020204" pitchFamily="34" charset="0"/>
            </a:endParaRPr>
          </a:p>
        </p:txBody>
      </p:sp>
    </p:spTree>
    <p:extLst>
      <p:ext uri="{BB962C8B-B14F-4D97-AF65-F5344CB8AC3E}">
        <p14:creationId xmlns:p14="http://schemas.microsoft.com/office/powerpoint/2010/main" val="13756315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9469" y="0"/>
            <a:ext cx="10515600" cy="878788"/>
          </a:xfrm>
        </p:spPr>
        <p:txBody>
          <a:bodyPr>
            <a:normAutofit/>
          </a:bodyPr>
          <a:lstStyle/>
          <a:p>
            <a:r>
              <a:rPr lang="en-GB" sz="4400" b="1" dirty="0" smtClean="0">
                <a:latin typeface="Arial" panose="020B0604020202020204" pitchFamily="34" charset="0"/>
              </a:rPr>
              <a:t>Useful links</a:t>
            </a:r>
            <a:endParaRPr lang="en-GB" sz="4400" b="1" dirty="0">
              <a:latin typeface="Arial" panose="020B0604020202020204" pitchFamily="34" charset="0"/>
            </a:endParaRPr>
          </a:p>
        </p:txBody>
      </p:sp>
      <p:sp>
        <p:nvSpPr>
          <p:cNvPr id="5" name="Content Placeholder 4"/>
          <p:cNvSpPr>
            <a:spLocks noGrp="1"/>
          </p:cNvSpPr>
          <p:nvPr>
            <p:ph idx="1"/>
          </p:nvPr>
        </p:nvSpPr>
        <p:spPr>
          <a:xfrm>
            <a:off x="349469" y="1089034"/>
            <a:ext cx="11585028" cy="5059518"/>
          </a:xfrm>
        </p:spPr>
        <p:txBody>
          <a:bodyPr>
            <a:noAutofit/>
          </a:bodyPr>
          <a:lstStyle/>
          <a:p>
            <a:pPr marL="0" indent="0">
              <a:lnSpc>
                <a:spcPct val="130000"/>
              </a:lnSpc>
              <a:spcBef>
                <a:spcPts val="300"/>
              </a:spcBef>
              <a:spcAft>
                <a:spcPts val="300"/>
              </a:spcAft>
              <a:buNone/>
            </a:pPr>
            <a:r>
              <a:rPr lang="en-GB" sz="1800" b="1" dirty="0" smtClean="0">
                <a:latin typeface="Arial" panose="020B0604020202020204" pitchFamily="34" charset="0"/>
              </a:rPr>
              <a:t>RDS Resources</a:t>
            </a:r>
          </a:p>
          <a:p>
            <a:pPr marL="0" indent="0">
              <a:lnSpc>
                <a:spcPct val="130000"/>
              </a:lnSpc>
              <a:spcBef>
                <a:spcPts val="0"/>
              </a:spcBef>
              <a:buNone/>
            </a:pPr>
            <a:r>
              <a:rPr lang="en-GB" sz="1800" dirty="0" smtClean="0">
                <a:latin typeface="Arial" panose="020B0604020202020204" pitchFamily="34" charset="0"/>
              </a:rPr>
              <a:t>RDS South Central Essential Guide to Grant Applications (YouTube channel) </a:t>
            </a:r>
            <a:r>
              <a:rPr lang="en-GB" sz="1800" dirty="0">
                <a:latin typeface="Arial" panose="020B0604020202020204" pitchFamily="34" charset="0"/>
              </a:rPr>
              <a:t>- </a:t>
            </a:r>
            <a:r>
              <a:rPr lang="en-GB" sz="1800" dirty="0">
                <a:latin typeface="Arial" panose="020B0604020202020204" pitchFamily="34" charset="0"/>
                <a:hlinkClick r:id="rId2"/>
              </a:rPr>
              <a:t>https://</a:t>
            </a:r>
            <a:r>
              <a:rPr lang="en-GB" sz="1800" dirty="0" smtClean="0">
                <a:latin typeface="Arial" panose="020B0604020202020204" pitchFamily="34" charset="0"/>
                <a:hlinkClick r:id="rId2"/>
              </a:rPr>
              <a:t>bit.ly/3tlAjis</a:t>
            </a:r>
            <a:r>
              <a:rPr lang="en-GB" sz="1800" dirty="0" smtClean="0">
                <a:latin typeface="Arial" panose="020B0604020202020204" pitchFamily="34" charset="0"/>
              </a:rPr>
              <a:t> </a:t>
            </a:r>
          </a:p>
          <a:p>
            <a:pPr marL="0" indent="0">
              <a:lnSpc>
                <a:spcPct val="130000"/>
              </a:lnSpc>
              <a:spcBef>
                <a:spcPts val="0"/>
              </a:spcBef>
              <a:buNone/>
            </a:pPr>
            <a:r>
              <a:rPr lang="en-GB" sz="1800" dirty="0" smtClean="0">
                <a:latin typeface="Arial" panose="020B0604020202020204" pitchFamily="34" charset="0"/>
              </a:rPr>
              <a:t>RDS London Resources - </a:t>
            </a:r>
            <a:r>
              <a:rPr lang="en-GB" sz="1800" dirty="0" smtClean="0">
                <a:latin typeface="Arial" panose="020B0604020202020204" pitchFamily="34" charset="0"/>
                <a:hlinkClick r:id="rId3"/>
              </a:rPr>
              <a:t>https</a:t>
            </a:r>
            <a:r>
              <a:rPr lang="en-GB" sz="1800" dirty="0">
                <a:latin typeface="Arial" panose="020B0604020202020204" pitchFamily="34" charset="0"/>
                <a:hlinkClick r:id="rId3"/>
              </a:rPr>
              <a:t>://www.rds-london.nihr.ac.uk/resources</a:t>
            </a:r>
            <a:r>
              <a:rPr lang="en-GB" sz="1800" dirty="0" smtClean="0">
                <a:latin typeface="Arial" panose="020B0604020202020204" pitchFamily="34" charset="0"/>
                <a:hlinkClick r:id="rId3"/>
              </a:rPr>
              <a:t>/</a:t>
            </a:r>
            <a:endParaRPr lang="en-GB" sz="1800" dirty="0" smtClean="0">
              <a:latin typeface="Arial" panose="020B0604020202020204" pitchFamily="34" charset="0"/>
            </a:endParaRPr>
          </a:p>
          <a:p>
            <a:pPr marL="0" indent="0">
              <a:lnSpc>
                <a:spcPct val="130000"/>
              </a:lnSpc>
              <a:spcBef>
                <a:spcPts val="0"/>
              </a:spcBef>
              <a:buNone/>
            </a:pPr>
            <a:r>
              <a:rPr lang="en-GB" sz="1800" dirty="0" smtClean="0">
                <a:latin typeface="Arial" panose="020B0604020202020204" pitchFamily="34" charset="0"/>
              </a:rPr>
              <a:t>RDS Blog - </a:t>
            </a:r>
            <a:r>
              <a:rPr lang="en-GB" sz="1800" dirty="0" smtClean="0">
                <a:latin typeface="Arial" panose="020B0604020202020204" pitchFamily="34" charset="0"/>
                <a:hlinkClick r:id="rId4"/>
              </a:rPr>
              <a:t>https</a:t>
            </a:r>
            <a:r>
              <a:rPr lang="en-GB" sz="1800" dirty="0">
                <a:latin typeface="Arial" panose="020B0604020202020204" pitchFamily="34" charset="0"/>
                <a:hlinkClick r:id="rId4"/>
              </a:rPr>
              <a:t>://www.rdsblog.org.uk</a:t>
            </a:r>
            <a:r>
              <a:rPr lang="en-GB" sz="1800" dirty="0" smtClean="0">
                <a:latin typeface="Arial" panose="020B0604020202020204" pitchFamily="34" charset="0"/>
                <a:hlinkClick r:id="rId4"/>
              </a:rPr>
              <a:t>/</a:t>
            </a:r>
            <a:endParaRPr lang="en-GB" sz="1800" dirty="0" smtClean="0">
              <a:latin typeface="Arial" panose="020B0604020202020204" pitchFamily="34" charset="0"/>
            </a:endParaRPr>
          </a:p>
          <a:p>
            <a:pPr marL="0" indent="0">
              <a:lnSpc>
                <a:spcPct val="130000"/>
              </a:lnSpc>
              <a:spcBef>
                <a:spcPts val="300"/>
              </a:spcBef>
              <a:spcAft>
                <a:spcPts val="300"/>
              </a:spcAft>
              <a:buNone/>
            </a:pPr>
            <a:endParaRPr lang="en-GB" sz="1800" b="1" dirty="0" smtClean="0">
              <a:latin typeface="Arial" panose="020B0604020202020204" pitchFamily="34" charset="0"/>
            </a:endParaRPr>
          </a:p>
          <a:p>
            <a:pPr marL="0" indent="0">
              <a:lnSpc>
                <a:spcPct val="130000"/>
              </a:lnSpc>
              <a:spcBef>
                <a:spcPts val="300"/>
              </a:spcBef>
              <a:spcAft>
                <a:spcPts val="300"/>
              </a:spcAft>
              <a:buNone/>
            </a:pPr>
            <a:r>
              <a:rPr lang="en-GB" sz="1800" b="1" dirty="0" smtClean="0">
                <a:latin typeface="Arial" panose="020B0604020202020204" pitchFamily="34" charset="0"/>
              </a:rPr>
              <a:t>NIHR </a:t>
            </a:r>
            <a:r>
              <a:rPr lang="en-GB" sz="1800" b="1" dirty="0">
                <a:latin typeface="Arial" panose="020B0604020202020204" pitchFamily="34" charset="0"/>
              </a:rPr>
              <a:t>Resources</a:t>
            </a:r>
            <a:endParaRPr lang="en-GB" sz="1800" dirty="0">
              <a:latin typeface="Arial" panose="020B0604020202020204" pitchFamily="34" charset="0"/>
            </a:endParaRPr>
          </a:p>
          <a:p>
            <a:pPr marL="0" indent="0">
              <a:lnSpc>
                <a:spcPct val="130000"/>
              </a:lnSpc>
              <a:spcBef>
                <a:spcPts val="0"/>
              </a:spcBef>
              <a:buNone/>
            </a:pPr>
            <a:r>
              <a:rPr lang="en-GB" sz="1800" dirty="0">
                <a:latin typeface="Arial" panose="020B0604020202020204" pitchFamily="34" charset="0"/>
              </a:rPr>
              <a:t>NIHR School for Social Care Research - </a:t>
            </a:r>
            <a:r>
              <a:rPr lang="en-GB" sz="1800" dirty="0">
                <a:latin typeface="Arial" panose="020B0604020202020204" pitchFamily="34" charset="0"/>
                <a:hlinkClick r:id="rId5"/>
              </a:rPr>
              <a:t>https://www.sscr.nihr.ac.uk/</a:t>
            </a:r>
            <a:endParaRPr lang="en-GB" sz="1800" dirty="0">
              <a:latin typeface="Arial" panose="020B0604020202020204" pitchFamily="34" charset="0"/>
            </a:endParaRPr>
          </a:p>
          <a:p>
            <a:pPr marL="0" indent="0">
              <a:lnSpc>
                <a:spcPct val="130000"/>
              </a:lnSpc>
              <a:spcBef>
                <a:spcPts val="0"/>
              </a:spcBef>
              <a:buNone/>
            </a:pPr>
            <a:r>
              <a:rPr lang="en-GB" sz="1800" dirty="0" smtClean="0">
                <a:latin typeface="Arial" panose="020B0604020202020204" pitchFamily="34" charset="0"/>
              </a:rPr>
              <a:t>NIHR School for Primary </a:t>
            </a:r>
            <a:r>
              <a:rPr lang="en-GB" sz="1800" dirty="0">
                <a:latin typeface="Arial" panose="020B0604020202020204" pitchFamily="34" charset="0"/>
              </a:rPr>
              <a:t>Care Research - </a:t>
            </a:r>
            <a:r>
              <a:rPr lang="en-GB" sz="1800" dirty="0">
                <a:latin typeface="Arial" panose="020B0604020202020204" pitchFamily="34" charset="0"/>
                <a:hlinkClick r:id="rId6"/>
              </a:rPr>
              <a:t>https://www.spcr.nihr.ac.uk</a:t>
            </a:r>
            <a:r>
              <a:rPr lang="en-GB" sz="1800" dirty="0" smtClean="0">
                <a:latin typeface="Arial" panose="020B0604020202020204" pitchFamily="34" charset="0"/>
                <a:hlinkClick r:id="rId6"/>
              </a:rPr>
              <a:t>/</a:t>
            </a:r>
            <a:endParaRPr lang="en-GB" sz="1800" dirty="0" smtClean="0">
              <a:latin typeface="Arial" panose="020B0604020202020204" pitchFamily="34" charset="0"/>
            </a:endParaRPr>
          </a:p>
          <a:p>
            <a:pPr marL="0" indent="0">
              <a:lnSpc>
                <a:spcPct val="130000"/>
              </a:lnSpc>
              <a:spcBef>
                <a:spcPts val="0"/>
              </a:spcBef>
              <a:buNone/>
            </a:pPr>
            <a:r>
              <a:rPr lang="en-GB" sz="1800" dirty="0" smtClean="0">
                <a:latin typeface="Arial" panose="020B0604020202020204" pitchFamily="34" charset="0"/>
              </a:rPr>
              <a:t>NIHR School for Public </a:t>
            </a:r>
            <a:r>
              <a:rPr lang="en-GB" sz="1800" dirty="0">
                <a:latin typeface="Arial" panose="020B0604020202020204" pitchFamily="34" charset="0"/>
              </a:rPr>
              <a:t>Health Research - </a:t>
            </a:r>
            <a:r>
              <a:rPr lang="en-GB" sz="1800" dirty="0">
                <a:latin typeface="Arial" panose="020B0604020202020204" pitchFamily="34" charset="0"/>
                <a:hlinkClick r:id="rId7"/>
              </a:rPr>
              <a:t>https://sphr.nihr.ac.uk</a:t>
            </a:r>
            <a:r>
              <a:rPr lang="en-GB" sz="1800" dirty="0" smtClean="0">
                <a:latin typeface="Arial" panose="020B0604020202020204" pitchFamily="34" charset="0"/>
                <a:hlinkClick r:id="rId7"/>
              </a:rPr>
              <a:t>/</a:t>
            </a:r>
            <a:endParaRPr lang="en-GB" sz="1800" dirty="0" smtClean="0">
              <a:latin typeface="Arial" panose="020B0604020202020204" pitchFamily="34" charset="0"/>
            </a:endParaRPr>
          </a:p>
          <a:p>
            <a:pPr marL="0" indent="0">
              <a:lnSpc>
                <a:spcPct val="130000"/>
              </a:lnSpc>
              <a:spcBef>
                <a:spcPts val="0"/>
              </a:spcBef>
              <a:buNone/>
            </a:pPr>
            <a:r>
              <a:rPr lang="en-GB" sz="1800" dirty="0" smtClean="0">
                <a:latin typeface="Arial" panose="020B0604020202020204" pitchFamily="34" charset="0"/>
              </a:rPr>
              <a:t>NIHR </a:t>
            </a:r>
            <a:r>
              <a:rPr lang="en-GB" sz="1800" dirty="0">
                <a:latin typeface="Arial" panose="020B0604020202020204" pitchFamily="34" charset="0"/>
              </a:rPr>
              <a:t>Academy </a:t>
            </a:r>
            <a:r>
              <a:rPr lang="en-GB" sz="1800" dirty="0" smtClean="0">
                <a:latin typeface="Arial" panose="020B0604020202020204" pitchFamily="34" charset="0"/>
              </a:rPr>
              <a:t>YouTube Channel - </a:t>
            </a:r>
            <a:r>
              <a:rPr lang="en-GB" sz="1800" u="sng" dirty="0" smtClean="0">
                <a:latin typeface="Arial" panose="020B0604020202020204" pitchFamily="34" charset="0"/>
                <a:hlinkClick r:id="rId8"/>
              </a:rPr>
              <a:t>https</a:t>
            </a:r>
            <a:r>
              <a:rPr lang="en-GB" sz="1800" u="sng" dirty="0">
                <a:latin typeface="Arial" panose="020B0604020202020204" pitchFamily="34" charset="0"/>
                <a:hlinkClick r:id="rId8"/>
              </a:rPr>
              <a:t>://</a:t>
            </a:r>
            <a:r>
              <a:rPr lang="en-GB" sz="1800" u="sng" dirty="0" smtClean="0">
                <a:latin typeface="Arial" panose="020B0604020202020204" pitchFamily="34" charset="0"/>
                <a:hlinkClick r:id="rId8"/>
              </a:rPr>
              <a:t>bit.ly/3JtSHLK</a:t>
            </a:r>
            <a:endParaRPr lang="en-GB" sz="1800" u="sng" dirty="0" smtClean="0">
              <a:latin typeface="Arial" panose="020B0604020202020204" pitchFamily="34" charset="0"/>
            </a:endParaRPr>
          </a:p>
          <a:p>
            <a:pPr marL="0" indent="0">
              <a:lnSpc>
                <a:spcPct val="130000"/>
              </a:lnSpc>
              <a:spcBef>
                <a:spcPts val="0"/>
              </a:spcBef>
              <a:buNone/>
            </a:pPr>
            <a:r>
              <a:rPr lang="en-GB" sz="1800" dirty="0" smtClean="0">
                <a:latin typeface="Arial" panose="020B0604020202020204" pitchFamily="34" charset="0"/>
              </a:rPr>
              <a:t>PPI Resources - </a:t>
            </a:r>
            <a:r>
              <a:rPr lang="en-GB" sz="1800" u="sng" dirty="0" smtClean="0">
                <a:solidFill>
                  <a:srgbClr val="0070C0"/>
                </a:solidFill>
                <a:latin typeface="Arial" panose="020B0604020202020204" pitchFamily="34" charset="0"/>
                <a:hlinkClick r:id="rId9"/>
              </a:rPr>
              <a:t>https</a:t>
            </a:r>
            <a:r>
              <a:rPr lang="en-GB" sz="1800" u="sng" dirty="0">
                <a:solidFill>
                  <a:srgbClr val="0070C0"/>
                </a:solidFill>
                <a:latin typeface="Arial" panose="020B0604020202020204" pitchFamily="34" charset="0"/>
                <a:hlinkClick r:id="rId9"/>
              </a:rPr>
              <a:t>://</a:t>
            </a:r>
            <a:r>
              <a:rPr lang="en-GB" sz="1800" u="sng" dirty="0" smtClean="0">
                <a:solidFill>
                  <a:srgbClr val="0070C0"/>
                </a:solidFill>
                <a:latin typeface="Arial" panose="020B0604020202020204" pitchFamily="34" charset="0"/>
                <a:hlinkClick r:id="rId9"/>
              </a:rPr>
              <a:t>bit.ly/3EDWSll</a:t>
            </a:r>
            <a:endParaRPr lang="en-GB" sz="1800" u="sng" dirty="0" smtClean="0">
              <a:solidFill>
                <a:srgbClr val="0070C0"/>
              </a:solidFill>
              <a:latin typeface="Arial" panose="020B0604020202020204" pitchFamily="34" charset="0"/>
            </a:endParaRPr>
          </a:p>
          <a:p>
            <a:pPr marL="0" indent="0">
              <a:lnSpc>
                <a:spcPct val="130000"/>
              </a:lnSpc>
              <a:spcBef>
                <a:spcPts val="0"/>
              </a:spcBef>
              <a:buNone/>
            </a:pPr>
            <a:r>
              <a:rPr lang="en-GB" sz="1800" dirty="0">
                <a:latin typeface="Arial" panose="020B0604020202020204" pitchFamily="34" charset="0"/>
              </a:rPr>
              <a:t>Schedule of Events Cost Attribution </a:t>
            </a:r>
            <a:r>
              <a:rPr lang="en-GB" sz="1800" dirty="0" smtClean="0">
                <a:latin typeface="Arial" panose="020B0604020202020204" pitchFamily="34" charset="0"/>
              </a:rPr>
              <a:t>Template (SoECAT) - </a:t>
            </a:r>
            <a:r>
              <a:rPr lang="en-GB" sz="1800" dirty="0" smtClean="0">
                <a:latin typeface="Arial" panose="020B0604020202020204" pitchFamily="34" charset="0"/>
                <a:hlinkClick r:id="rId10"/>
              </a:rPr>
              <a:t>https</a:t>
            </a:r>
            <a:r>
              <a:rPr lang="en-GB" sz="1800" dirty="0">
                <a:latin typeface="Arial" panose="020B0604020202020204" pitchFamily="34" charset="0"/>
                <a:hlinkClick r:id="rId10"/>
              </a:rPr>
              <a:t>://</a:t>
            </a:r>
            <a:r>
              <a:rPr lang="en-GB" sz="1800" dirty="0" smtClean="0">
                <a:latin typeface="Arial" panose="020B0604020202020204" pitchFamily="34" charset="0"/>
                <a:hlinkClick r:id="rId10"/>
              </a:rPr>
              <a:t>bit.ly/3pMxIfY</a:t>
            </a:r>
            <a:endParaRPr lang="en-GB" sz="1800" dirty="0" smtClean="0">
              <a:latin typeface="Arial" panose="020B0604020202020204" pitchFamily="34" charset="0"/>
            </a:endParaRPr>
          </a:p>
          <a:p>
            <a:pPr marL="0" indent="0">
              <a:lnSpc>
                <a:spcPct val="130000"/>
              </a:lnSpc>
              <a:spcBef>
                <a:spcPts val="0"/>
              </a:spcBef>
              <a:buNone/>
            </a:pPr>
            <a:r>
              <a:rPr lang="en-GB" sz="1800" dirty="0" smtClean="0">
                <a:latin typeface="Arial" panose="020B0604020202020204" pitchFamily="34" charset="0"/>
              </a:rPr>
              <a:t>East Midlands Clinical Research Network (CRN) - </a:t>
            </a:r>
            <a:r>
              <a:rPr lang="en-GB" sz="1800" u="sng" dirty="0" smtClean="0">
                <a:latin typeface="Arial" panose="020B0604020202020204" pitchFamily="34" charset="0"/>
                <a:hlinkClick r:id="rId11"/>
              </a:rPr>
              <a:t>supportmystudyeastmidlands@nihr.ac.uk</a:t>
            </a:r>
            <a:r>
              <a:rPr lang="en-GB" sz="1800" dirty="0">
                <a:latin typeface="Arial" panose="020B0604020202020204" pitchFamily="34" charset="0"/>
              </a:rPr>
              <a:t> </a:t>
            </a:r>
          </a:p>
        </p:txBody>
      </p:sp>
    </p:spTree>
    <p:extLst>
      <p:ext uri="{BB962C8B-B14F-4D97-AF65-F5344CB8AC3E}">
        <p14:creationId xmlns:p14="http://schemas.microsoft.com/office/powerpoint/2010/main" val="40539427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69" y="181329"/>
            <a:ext cx="10515600" cy="878788"/>
          </a:xfrm>
        </p:spPr>
        <p:txBody>
          <a:bodyPr>
            <a:normAutofit/>
          </a:bodyPr>
          <a:lstStyle/>
          <a:p>
            <a:r>
              <a:rPr lang="en-GB" sz="4400" b="1" dirty="0">
                <a:latin typeface="Arial" panose="020B0604020202020204" pitchFamily="34" charset="0"/>
              </a:rPr>
              <a:t>East Midlands RDS </a:t>
            </a:r>
            <a:r>
              <a:rPr lang="en-GB" sz="4400" b="1" dirty="0" smtClean="0">
                <a:latin typeface="Arial" panose="020B0604020202020204" pitchFamily="34" charset="0"/>
              </a:rPr>
              <a:t>contact details</a:t>
            </a:r>
            <a:endParaRPr lang="en-GB" sz="4400" b="1" dirty="0">
              <a:latin typeface="Arial" panose="020B0604020202020204" pitchFamily="34" charset="0"/>
            </a:endParaRPr>
          </a:p>
        </p:txBody>
      </p:sp>
      <p:pic>
        <p:nvPicPr>
          <p:cNvPr id="6" name="Picture 5"/>
          <p:cNvPicPr>
            <a:picLocks noChangeAspect="1"/>
          </p:cNvPicPr>
          <p:nvPr/>
        </p:nvPicPr>
        <p:blipFill rotWithShape="1">
          <a:blip r:embed="rId3"/>
          <a:srcRect l="18471" r="20254"/>
          <a:stretch/>
        </p:blipFill>
        <p:spPr>
          <a:xfrm>
            <a:off x="718496" y="4235113"/>
            <a:ext cx="1441380" cy="1323183"/>
          </a:xfrm>
          <a:prstGeom prst="rect">
            <a:avLst/>
          </a:prstGeom>
        </p:spPr>
      </p:pic>
      <p:sp>
        <p:nvSpPr>
          <p:cNvPr id="11" name="TextBox 10"/>
          <p:cNvSpPr txBox="1"/>
          <p:nvPr/>
        </p:nvSpPr>
        <p:spPr>
          <a:xfrm>
            <a:off x="2279580" y="4635094"/>
            <a:ext cx="5160387" cy="584775"/>
          </a:xfrm>
          <a:prstGeom prst="rect">
            <a:avLst/>
          </a:prstGeom>
          <a:noFill/>
        </p:spPr>
        <p:txBody>
          <a:bodyPr wrap="none" rtlCol="0">
            <a:spAutoFit/>
          </a:bodyPr>
          <a:lstStyle/>
          <a:p>
            <a:r>
              <a:rPr lang="en-GB" sz="3200" dirty="0" smtClean="0">
                <a:solidFill>
                  <a:srgbClr val="193E72"/>
                </a:solidFill>
                <a:latin typeface="Arial" panose="020B0604020202020204" pitchFamily="34" charset="0"/>
                <a:cs typeface="Arial" panose="020B0604020202020204" pitchFamily="34" charset="0"/>
              </a:rPr>
              <a:t>Follow us </a:t>
            </a:r>
            <a:r>
              <a:rPr lang="en-GB" sz="3200" dirty="0">
                <a:solidFill>
                  <a:srgbClr val="193E72"/>
                </a:solidFill>
                <a:latin typeface="Arial" panose="020B0604020202020204" pitchFamily="34" charset="0"/>
                <a:cs typeface="Arial" panose="020B0604020202020204" pitchFamily="34" charset="0"/>
              </a:rPr>
              <a:t>@NIHR_RDSEM</a:t>
            </a:r>
          </a:p>
        </p:txBody>
      </p:sp>
      <p:sp>
        <p:nvSpPr>
          <p:cNvPr id="12" name="TextBox 11"/>
          <p:cNvSpPr txBox="1"/>
          <p:nvPr/>
        </p:nvSpPr>
        <p:spPr>
          <a:xfrm>
            <a:off x="2279580" y="1731959"/>
            <a:ext cx="3606885" cy="584775"/>
          </a:xfrm>
          <a:prstGeom prst="rect">
            <a:avLst/>
          </a:prstGeom>
          <a:noFill/>
        </p:spPr>
        <p:txBody>
          <a:bodyPr wrap="none" rtlCol="0">
            <a:spAutoFit/>
          </a:bodyPr>
          <a:lstStyle/>
          <a:p>
            <a:r>
              <a:rPr lang="en-GB" sz="3200" dirty="0">
                <a:solidFill>
                  <a:srgbClr val="193E72"/>
                </a:solidFill>
                <a:latin typeface="Arial" panose="020B0604020202020204" pitchFamily="34" charset="0"/>
                <a:cs typeface="Arial" panose="020B0604020202020204" pitchFamily="34" charset="0"/>
              </a:rPr>
              <a:t>rds.em@nihr.ac.uk</a:t>
            </a:r>
          </a:p>
        </p:txBody>
      </p:sp>
      <p:sp>
        <p:nvSpPr>
          <p:cNvPr id="15" name="TextBox 14"/>
          <p:cNvSpPr txBox="1"/>
          <p:nvPr/>
        </p:nvSpPr>
        <p:spPr>
          <a:xfrm>
            <a:off x="2304550" y="3236581"/>
            <a:ext cx="6152262" cy="584775"/>
          </a:xfrm>
          <a:prstGeom prst="rect">
            <a:avLst/>
          </a:prstGeom>
          <a:noFill/>
        </p:spPr>
        <p:txBody>
          <a:bodyPr wrap="none" rtlCol="0">
            <a:spAutoFit/>
          </a:bodyPr>
          <a:lstStyle/>
          <a:p>
            <a:r>
              <a:rPr lang="en-GB" sz="3200" dirty="0">
                <a:solidFill>
                  <a:srgbClr val="193E72"/>
                </a:solidFill>
                <a:latin typeface="Arial" panose="020B0604020202020204" pitchFamily="34" charset="0"/>
                <a:cs typeface="Arial" panose="020B0604020202020204" pitchFamily="34" charset="0"/>
              </a:rPr>
              <a:t>www.rds-eastmidlands.nihr.ac.uk</a:t>
            </a:r>
          </a:p>
        </p:txBody>
      </p:sp>
      <p:pic>
        <p:nvPicPr>
          <p:cNvPr id="3" name="Picture 2"/>
          <p:cNvPicPr>
            <a:picLocks noChangeAspect="1"/>
          </p:cNvPicPr>
          <p:nvPr/>
        </p:nvPicPr>
        <p:blipFill>
          <a:blip r:embed="rId4">
            <a:duotone>
              <a:schemeClr val="accent1">
                <a:shade val="45000"/>
                <a:satMod val="135000"/>
              </a:schemeClr>
              <a:prstClr val="white"/>
            </a:duotone>
          </a:blip>
          <a:stretch>
            <a:fillRect/>
          </a:stretch>
        </p:blipFill>
        <p:spPr>
          <a:xfrm>
            <a:off x="838200" y="1287425"/>
            <a:ext cx="1441380" cy="1473844"/>
          </a:xfrm>
          <a:prstGeom prst="rect">
            <a:avLst/>
          </a:prstGeom>
        </p:spPr>
      </p:pic>
      <p:pic>
        <p:nvPicPr>
          <p:cNvPr id="4" name="Picture 3"/>
          <p:cNvPicPr>
            <a:picLocks noChangeAspect="1"/>
          </p:cNvPicPr>
          <p:nvPr/>
        </p:nvPicPr>
        <p:blipFill>
          <a:blip r:embed="rId5">
            <a:duotone>
              <a:schemeClr val="accent1">
                <a:shade val="45000"/>
                <a:satMod val="135000"/>
              </a:schemeClr>
              <a:prstClr val="white"/>
            </a:duotone>
          </a:blip>
          <a:stretch>
            <a:fillRect/>
          </a:stretch>
        </p:blipFill>
        <p:spPr>
          <a:xfrm>
            <a:off x="933098" y="2884802"/>
            <a:ext cx="1226778" cy="1226778"/>
          </a:xfrm>
          <a:prstGeom prst="rect">
            <a:avLst/>
          </a:prstGeom>
        </p:spPr>
      </p:pic>
    </p:spTree>
    <p:extLst>
      <p:ext uri="{BB962C8B-B14F-4D97-AF65-F5344CB8AC3E}">
        <p14:creationId xmlns:p14="http://schemas.microsoft.com/office/powerpoint/2010/main" val="3084891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36" y="133018"/>
            <a:ext cx="10605053" cy="878788"/>
          </a:xfrm>
        </p:spPr>
        <p:txBody>
          <a:bodyPr>
            <a:normAutofit/>
          </a:bodyPr>
          <a:lstStyle/>
          <a:p>
            <a:r>
              <a:rPr lang="en-GB" sz="4400" b="1" dirty="0" smtClean="0">
                <a:latin typeface="Arial" panose="020B0604020202020204" pitchFamily="34" charset="0"/>
              </a:rPr>
              <a:t>Research question</a:t>
            </a:r>
            <a:endParaRPr lang="en-GB" sz="4400" b="1" dirty="0">
              <a:latin typeface="Arial" panose="020B0604020202020204" pitchFamily="34" charset="0"/>
            </a:endParaRPr>
          </a:p>
        </p:txBody>
      </p:sp>
      <p:sp>
        <p:nvSpPr>
          <p:cNvPr id="3" name="Content Placeholder 2"/>
          <p:cNvSpPr>
            <a:spLocks noGrp="1"/>
          </p:cNvSpPr>
          <p:nvPr>
            <p:ph idx="1"/>
          </p:nvPr>
        </p:nvSpPr>
        <p:spPr>
          <a:xfrm>
            <a:off x="267629" y="1392981"/>
            <a:ext cx="8290168" cy="3123263"/>
          </a:xfrm>
        </p:spPr>
        <p:txBody>
          <a:bodyPr>
            <a:noAutofit/>
          </a:bodyPr>
          <a:lstStyle/>
          <a:p>
            <a:pPr>
              <a:spcBef>
                <a:spcPts val="600"/>
              </a:spcBef>
              <a:spcAft>
                <a:spcPts val="600"/>
              </a:spcAft>
            </a:pPr>
            <a:r>
              <a:rPr lang="en-US" sz="3600" kern="0" dirty="0" smtClean="0">
                <a:latin typeface="Arial" panose="020B0604020202020204" pitchFamily="34" charset="0"/>
              </a:rPr>
              <a:t>Make it short</a:t>
            </a:r>
          </a:p>
          <a:p>
            <a:pPr>
              <a:spcBef>
                <a:spcPts val="600"/>
              </a:spcBef>
              <a:spcAft>
                <a:spcPts val="600"/>
              </a:spcAft>
            </a:pPr>
            <a:endParaRPr lang="en-US" sz="3600" kern="0" dirty="0" smtClean="0">
              <a:latin typeface="Arial" panose="020B0604020202020204" pitchFamily="34" charset="0"/>
            </a:endParaRPr>
          </a:p>
          <a:p>
            <a:pPr>
              <a:spcBef>
                <a:spcPts val="600"/>
              </a:spcBef>
              <a:spcAft>
                <a:spcPts val="600"/>
              </a:spcAft>
            </a:pPr>
            <a:r>
              <a:rPr lang="en-US" sz="3600" kern="0" dirty="0" smtClean="0">
                <a:latin typeface="Arial" panose="020B0604020202020204" pitchFamily="34" charset="0"/>
              </a:rPr>
              <a:t>Keep it simple</a:t>
            </a:r>
          </a:p>
          <a:p>
            <a:pPr>
              <a:spcBef>
                <a:spcPts val="600"/>
              </a:spcBef>
              <a:spcAft>
                <a:spcPts val="600"/>
              </a:spcAft>
            </a:pPr>
            <a:endParaRPr lang="en-US" sz="3600" kern="0" dirty="0" smtClean="0">
              <a:latin typeface="Arial" panose="020B0604020202020204" pitchFamily="34" charset="0"/>
            </a:endParaRPr>
          </a:p>
          <a:p>
            <a:pPr>
              <a:spcBef>
                <a:spcPts val="600"/>
              </a:spcBef>
              <a:spcAft>
                <a:spcPts val="600"/>
              </a:spcAft>
            </a:pPr>
            <a:r>
              <a:rPr lang="en-US" sz="3600" kern="0" dirty="0" smtClean="0">
                <a:latin typeface="Arial" panose="020B0604020202020204" pitchFamily="34" charset="0"/>
              </a:rPr>
              <a:t>Check it with public contributors,  social care practitioners, clinicians   </a:t>
            </a:r>
            <a:r>
              <a:rPr lang="en-US" sz="3600" kern="0" dirty="0" err="1" smtClean="0">
                <a:latin typeface="Arial" panose="020B0604020202020204" pitchFamily="34" charset="0"/>
              </a:rPr>
              <a:t>etc</a:t>
            </a:r>
            <a:r>
              <a:rPr lang="en-US" sz="3600" kern="0" dirty="0" smtClean="0">
                <a:latin typeface="Arial" panose="020B0604020202020204" pitchFamily="34" charset="0"/>
              </a:rPr>
              <a:t> and reviewers</a:t>
            </a:r>
          </a:p>
        </p:txBody>
      </p:sp>
      <p:pic>
        <p:nvPicPr>
          <p:cNvPr id="4102" name="Picture 6" descr="Clipart question face clipartfest 2 - ClipartBa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3010" y="1658578"/>
            <a:ext cx="3200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68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9600" y="1272540"/>
            <a:ext cx="10972800" cy="5013959"/>
          </a:xfrm>
          <a:prstGeom prst="rect">
            <a:avLst/>
          </a:prstGeom>
        </p:spPr>
        <p:txBody>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600"/>
              </a:spcAft>
              <a:buNone/>
            </a:pPr>
            <a:endParaRPr lang="en-GB" sz="2400" kern="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609600" y="264919"/>
            <a:ext cx="10500986" cy="878788"/>
          </a:xfrm>
        </p:spPr>
        <p:txBody>
          <a:bodyPr>
            <a:normAutofit/>
          </a:bodyPr>
          <a:lstStyle/>
          <a:p>
            <a:r>
              <a:rPr lang="en-GB" sz="4400" b="1" dirty="0" smtClean="0">
                <a:latin typeface="Arial" panose="020B0604020202020204" pitchFamily="34" charset="0"/>
              </a:rPr>
              <a:t>PICO: Quantitative </a:t>
            </a:r>
            <a:endParaRPr lang="en-GB" sz="4400" b="1" dirty="0">
              <a:latin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2512418133"/>
              </p:ext>
            </p:extLst>
          </p:nvPr>
        </p:nvGraphicFramePr>
        <p:xfrm>
          <a:off x="609600" y="86783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353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9600" y="1272540"/>
            <a:ext cx="10972800" cy="5013959"/>
          </a:xfrm>
          <a:prstGeom prst="rect">
            <a:avLst/>
          </a:prstGeom>
        </p:spPr>
        <p:txBody>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600"/>
              </a:spcAft>
              <a:buNone/>
            </a:pPr>
            <a:endParaRPr lang="en-GB" sz="2400" kern="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609600" y="264919"/>
            <a:ext cx="10500986" cy="878788"/>
          </a:xfrm>
        </p:spPr>
        <p:txBody>
          <a:bodyPr>
            <a:normAutofit/>
          </a:bodyPr>
          <a:lstStyle/>
          <a:p>
            <a:r>
              <a:rPr lang="en-GB" sz="4400" b="1" dirty="0" smtClean="0">
                <a:latin typeface="Arial" panose="020B0604020202020204" pitchFamily="34" charset="0"/>
              </a:rPr>
              <a:t>PICO: Qualitative </a:t>
            </a:r>
            <a:endParaRPr lang="en-GB" sz="4400" b="1" dirty="0">
              <a:latin typeface="Arial" panose="020B0604020202020204" pitchFamily="34" charset="0"/>
            </a:endParaRPr>
          </a:p>
        </p:txBody>
      </p:sp>
      <p:pic>
        <p:nvPicPr>
          <p:cNvPr id="6" name="Picture 6" descr="Participant says &quot;The way i feel is hard to quantify&quot;&#10;Researcher says &quot;How hard on a scale of one to ten?&quot;" title="Study of Pain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94" y="1272540"/>
            <a:ext cx="5628506" cy="398630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6523462" y="1415284"/>
            <a:ext cx="7130441" cy="3123263"/>
          </a:xfrm>
        </p:spPr>
        <p:txBody>
          <a:bodyPr>
            <a:noAutofit/>
          </a:bodyPr>
          <a:lstStyle/>
          <a:p>
            <a:pPr>
              <a:spcBef>
                <a:spcPts val="600"/>
              </a:spcBef>
              <a:spcAft>
                <a:spcPts val="600"/>
              </a:spcAft>
            </a:pPr>
            <a:r>
              <a:rPr lang="en-US" sz="3600" u="sng" kern="0" dirty="0" smtClean="0">
                <a:latin typeface="Arial" panose="020B0604020202020204" pitchFamily="34" charset="0"/>
              </a:rPr>
              <a:t>P</a:t>
            </a:r>
            <a:r>
              <a:rPr lang="en-US" sz="3600" kern="0" dirty="0" smtClean="0">
                <a:latin typeface="Arial" panose="020B0604020202020204" pitchFamily="34" charset="0"/>
              </a:rPr>
              <a:t>opulation</a:t>
            </a:r>
          </a:p>
          <a:p>
            <a:pPr>
              <a:spcBef>
                <a:spcPts val="600"/>
              </a:spcBef>
              <a:spcAft>
                <a:spcPts val="600"/>
              </a:spcAft>
            </a:pPr>
            <a:endParaRPr lang="en-US" sz="3600" kern="0" dirty="0" smtClean="0">
              <a:latin typeface="Arial" panose="020B0604020202020204" pitchFamily="34" charset="0"/>
            </a:endParaRPr>
          </a:p>
          <a:p>
            <a:pPr>
              <a:spcBef>
                <a:spcPts val="600"/>
              </a:spcBef>
              <a:spcAft>
                <a:spcPts val="600"/>
              </a:spcAft>
            </a:pPr>
            <a:r>
              <a:rPr lang="en-US" sz="3600" u="sng" kern="0" dirty="0" smtClean="0">
                <a:latin typeface="Arial" panose="020B0604020202020204" pitchFamily="34" charset="0"/>
              </a:rPr>
              <a:t>I</a:t>
            </a:r>
            <a:r>
              <a:rPr lang="en-US" sz="3600" kern="0" dirty="0" smtClean="0">
                <a:latin typeface="Arial" panose="020B0604020202020204" pitchFamily="34" charset="0"/>
              </a:rPr>
              <a:t>nterest</a:t>
            </a:r>
          </a:p>
          <a:p>
            <a:pPr>
              <a:spcBef>
                <a:spcPts val="600"/>
              </a:spcBef>
              <a:spcAft>
                <a:spcPts val="600"/>
              </a:spcAft>
            </a:pPr>
            <a:endParaRPr lang="en-US" sz="3600" kern="0" dirty="0" smtClean="0">
              <a:latin typeface="Arial" panose="020B0604020202020204" pitchFamily="34" charset="0"/>
            </a:endParaRPr>
          </a:p>
          <a:p>
            <a:pPr>
              <a:spcBef>
                <a:spcPts val="600"/>
              </a:spcBef>
              <a:spcAft>
                <a:spcPts val="600"/>
              </a:spcAft>
            </a:pPr>
            <a:r>
              <a:rPr lang="en-US" sz="3600" u="sng" kern="0" dirty="0" smtClean="0">
                <a:latin typeface="Arial" panose="020B0604020202020204" pitchFamily="34" charset="0"/>
              </a:rPr>
              <a:t>Co</a:t>
            </a:r>
            <a:r>
              <a:rPr lang="en-US" sz="3600" kern="0" dirty="0" smtClean="0">
                <a:latin typeface="Arial" panose="020B0604020202020204" pitchFamily="34" charset="0"/>
              </a:rPr>
              <a:t>ntext</a:t>
            </a:r>
          </a:p>
        </p:txBody>
      </p:sp>
    </p:spTree>
    <p:extLst>
      <p:ext uri="{BB962C8B-B14F-4D97-AF65-F5344CB8AC3E}">
        <p14:creationId xmlns:p14="http://schemas.microsoft.com/office/powerpoint/2010/main" val="364309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9600" y="1272540"/>
            <a:ext cx="10972800" cy="5013959"/>
          </a:xfrm>
          <a:prstGeom prst="rect">
            <a:avLst/>
          </a:prstGeom>
        </p:spPr>
        <p:txBody>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600"/>
              </a:spcAft>
              <a:buNone/>
            </a:pPr>
            <a:endParaRPr lang="en-GB" sz="2400" kern="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609600" y="264919"/>
            <a:ext cx="10500986" cy="878788"/>
          </a:xfrm>
        </p:spPr>
        <p:txBody>
          <a:bodyPr>
            <a:normAutofit/>
          </a:bodyPr>
          <a:lstStyle/>
          <a:p>
            <a:r>
              <a:rPr lang="en-GB" sz="4400" b="1" dirty="0" smtClean="0">
                <a:latin typeface="Arial" panose="020B0604020202020204" pitchFamily="34" charset="0"/>
              </a:rPr>
              <a:t>What about aim, objectives and title?</a:t>
            </a:r>
            <a:endParaRPr lang="en-GB" sz="4400" b="1" dirty="0">
              <a:latin typeface="Arial" panose="020B0604020202020204" pitchFamily="34" charset="0"/>
            </a:endParaRPr>
          </a:p>
        </p:txBody>
      </p:sp>
      <p:sp>
        <p:nvSpPr>
          <p:cNvPr id="2" name="Content Placeholder 1"/>
          <p:cNvSpPr>
            <a:spLocks noGrp="1"/>
          </p:cNvSpPr>
          <p:nvPr>
            <p:ph idx="1"/>
          </p:nvPr>
        </p:nvSpPr>
        <p:spPr>
          <a:xfrm>
            <a:off x="609600" y="1489396"/>
            <a:ext cx="7434368" cy="5142792"/>
          </a:xfrm>
        </p:spPr>
        <p:txBody>
          <a:bodyPr>
            <a:normAutofit/>
          </a:bodyPr>
          <a:lstStyle/>
          <a:p>
            <a:pPr>
              <a:spcBef>
                <a:spcPts val="600"/>
              </a:spcBef>
              <a:spcAft>
                <a:spcPts val="600"/>
              </a:spcAft>
            </a:pPr>
            <a:r>
              <a:rPr lang="en-GB" sz="3600" kern="0" dirty="0" smtClean="0">
                <a:solidFill>
                  <a:srgbClr val="002060"/>
                </a:solidFill>
                <a:latin typeface="Arial" panose="020B0604020202020204" pitchFamily="34" charset="0"/>
              </a:rPr>
              <a:t>Aim: best to go for single aim</a:t>
            </a:r>
          </a:p>
          <a:p>
            <a:pPr>
              <a:spcBef>
                <a:spcPts val="600"/>
              </a:spcBef>
              <a:spcAft>
                <a:spcPts val="600"/>
              </a:spcAft>
            </a:pPr>
            <a:endParaRPr lang="en-GB" sz="3600" kern="0" dirty="0" smtClean="0">
              <a:solidFill>
                <a:srgbClr val="002060"/>
              </a:solidFill>
              <a:latin typeface="Arial" panose="020B0604020202020204" pitchFamily="34" charset="0"/>
            </a:endParaRPr>
          </a:p>
          <a:p>
            <a:pPr>
              <a:spcBef>
                <a:spcPts val="600"/>
              </a:spcBef>
              <a:spcAft>
                <a:spcPts val="600"/>
              </a:spcAft>
            </a:pPr>
            <a:r>
              <a:rPr lang="en-GB" sz="3600" kern="0" dirty="0" smtClean="0">
                <a:solidFill>
                  <a:srgbClr val="002060"/>
                </a:solidFill>
                <a:latin typeface="Arial" panose="020B0604020202020204" pitchFamily="34" charset="0"/>
              </a:rPr>
              <a:t>Objectives: break down aim into major milestones</a:t>
            </a:r>
          </a:p>
          <a:p>
            <a:pPr>
              <a:spcBef>
                <a:spcPts val="600"/>
              </a:spcBef>
              <a:spcAft>
                <a:spcPts val="600"/>
              </a:spcAft>
            </a:pPr>
            <a:endParaRPr lang="en-GB" sz="3600" kern="0" dirty="0" smtClean="0">
              <a:solidFill>
                <a:srgbClr val="002060"/>
              </a:solidFill>
              <a:latin typeface="Arial" panose="020B0604020202020204" pitchFamily="34" charset="0"/>
            </a:endParaRPr>
          </a:p>
          <a:p>
            <a:pPr>
              <a:spcBef>
                <a:spcPts val="600"/>
              </a:spcBef>
              <a:spcAft>
                <a:spcPts val="600"/>
              </a:spcAft>
            </a:pPr>
            <a:r>
              <a:rPr lang="en-GB" sz="3600" kern="0" dirty="0" smtClean="0">
                <a:solidFill>
                  <a:srgbClr val="002060"/>
                </a:solidFill>
                <a:latin typeface="Arial" panose="020B0604020202020204" pitchFamily="34" charset="0"/>
              </a:rPr>
              <a:t>Title : descriptive and concise </a:t>
            </a:r>
          </a:p>
          <a:p>
            <a:pPr>
              <a:spcBef>
                <a:spcPts val="600"/>
              </a:spcBef>
              <a:spcAft>
                <a:spcPts val="600"/>
              </a:spcAft>
            </a:pPr>
            <a:endParaRPr lang="en-GB" kern="0" dirty="0">
              <a:solidFill>
                <a:srgbClr val="002060"/>
              </a:solidFill>
              <a:latin typeface="Arial" panose="020B0604020202020204" pitchFamily="34" charset="0"/>
            </a:endParaRPr>
          </a:p>
        </p:txBody>
      </p:sp>
      <p:pic>
        <p:nvPicPr>
          <p:cNvPr id="5124" name="Picture 4" descr="Why Only Three? Should We Have a “Quadruple A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024" y="1598805"/>
            <a:ext cx="3452697" cy="345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57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9600" y="1272540"/>
            <a:ext cx="10972800" cy="5013959"/>
          </a:xfrm>
          <a:prstGeom prst="rect">
            <a:avLst/>
          </a:prstGeom>
        </p:spPr>
        <p:txBody>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600"/>
              </a:spcAft>
              <a:buNone/>
            </a:pPr>
            <a:endParaRPr lang="en-GB" sz="2400" kern="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490654" y="264919"/>
            <a:ext cx="10619932" cy="878788"/>
          </a:xfrm>
        </p:spPr>
        <p:txBody>
          <a:bodyPr>
            <a:normAutofit/>
          </a:bodyPr>
          <a:lstStyle/>
          <a:p>
            <a:r>
              <a:rPr lang="en-GB" sz="4400" b="1" dirty="0" smtClean="0">
                <a:latin typeface="Arial" panose="020B0604020202020204" pitchFamily="34" charset="0"/>
              </a:rPr>
              <a:t>Team</a:t>
            </a:r>
            <a:endParaRPr lang="en-GB" sz="4400" b="1" dirty="0">
              <a:latin typeface="Arial" panose="020B0604020202020204" pitchFamily="34" charset="0"/>
            </a:endParaRPr>
          </a:p>
        </p:txBody>
      </p:sp>
      <p:sp>
        <p:nvSpPr>
          <p:cNvPr id="2" name="Content Placeholder 1"/>
          <p:cNvSpPr>
            <a:spLocks noGrp="1"/>
          </p:cNvSpPr>
          <p:nvPr>
            <p:ph idx="1"/>
          </p:nvPr>
        </p:nvSpPr>
        <p:spPr>
          <a:xfrm>
            <a:off x="1179551" y="1143707"/>
            <a:ext cx="7434368" cy="5399268"/>
          </a:xfrm>
        </p:spPr>
        <p:txBody>
          <a:bodyPr>
            <a:normAutofit fontScale="92500" lnSpcReduction="20000"/>
          </a:bodyPr>
          <a:lstStyle/>
          <a:p>
            <a:pPr>
              <a:spcBef>
                <a:spcPts val="600"/>
              </a:spcBef>
              <a:spcAft>
                <a:spcPts val="600"/>
              </a:spcAft>
            </a:pPr>
            <a:r>
              <a:rPr lang="en-GB" sz="3600" kern="0" dirty="0" smtClean="0">
                <a:solidFill>
                  <a:srgbClr val="002060"/>
                </a:solidFill>
                <a:latin typeface="Arial" panose="020B0604020202020204" pitchFamily="34" charset="0"/>
              </a:rPr>
              <a:t>Principal investigator </a:t>
            </a:r>
          </a:p>
          <a:p>
            <a:pPr>
              <a:spcBef>
                <a:spcPts val="600"/>
              </a:spcBef>
              <a:spcAft>
                <a:spcPts val="600"/>
              </a:spcAft>
            </a:pPr>
            <a:r>
              <a:rPr lang="en-GB" sz="3600" kern="0" dirty="0" smtClean="0">
                <a:solidFill>
                  <a:srgbClr val="002060"/>
                </a:solidFill>
                <a:latin typeface="Arial" panose="020B0604020202020204" pitchFamily="34" charset="0"/>
              </a:rPr>
              <a:t>Social care and/or clinical expert(s)</a:t>
            </a:r>
          </a:p>
          <a:p>
            <a:pPr>
              <a:spcBef>
                <a:spcPts val="600"/>
              </a:spcBef>
              <a:spcAft>
                <a:spcPts val="600"/>
              </a:spcAft>
            </a:pPr>
            <a:r>
              <a:rPr lang="en-GB" sz="3600" kern="0" dirty="0" smtClean="0">
                <a:solidFill>
                  <a:srgbClr val="002060"/>
                </a:solidFill>
                <a:latin typeface="Arial" panose="020B0604020202020204" pitchFamily="34" charset="0"/>
              </a:rPr>
              <a:t>Statistician</a:t>
            </a:r>
          </a:p>
          <a:p>
            <a:pPr>
              <a:spcBef>
                <a:spcPts val="600"/>
              </a:spcBef>
              <a:spcAft>
                <a:spcPts val="600"/>
              </a:spcAft>
            </a:pPr>
            <a:r>
              <a:rPr lang="en-GB" sz="3600" kern="0" dirty="0" smtClean="0">
                <a:solidFill>
                  <a:srgbClr val="002060"/>
                </a:solidFill>
                <a:latin typeface="Arial" panose="020B0604020202020204" pitchFamily="34" charset="0"/>
              </a:rPr>
              <a:t>Health economist </a:t>
            </a:r>
          </a:p>
          <a:p>
            <a:pPr>
              <a:spcBef>
                <a:spcPts val="600"/>
              </a:spcBef>
              <a:spcAft>
                <a:spcPts val="600"/>
              </a:spcAft>
            </a:pPr>
            <a:r>
              <a:rPr lang="en-GB" sz="3600" kern="0" dirty="0" smtClean="0">
                <a:solidFill>
                  <a:srgbClr val="002060"/>
                </a:solidFill>
                <a:latin typeface="Arial" panose="020B0604020202020204" pitchFamily="34" charset="0"/>
              </a:rPr>
              <a:t>Public involvement lead</a:t>
            </a:r>
          </a:p>
          <a:p>
            <a:pPr>
              <a:spcBef>
                <a:spcPts val="600"/>
              </a:spcBef>
              <a:spcAft>
                <a:spcPts val="600"/>
              </a:spcAft>
            </a:pPr>
            <a:r>
              <a:rPr lang="en-GB" sz="3600" kern="0" dirty="0" smtClean="0">
                <a:solidFill>
                  <a:srgbClr val="002060"/>
                </a:solidFill>
                <a:latin typeface="Arial" panose="020B0604020202020204" pitchFamily="34" charset="0"/>
              </a:rPr>
              <a:t>Health psychologist</a:t>
            </a:r>
          </a:p>
          <a:p>
            <a:pPr>
              <a:spcBef>
                <a:spcPts val="600"/>
              </a:spcBef>
              <a:spcAft>
                <a:spcPts val="600"/>
              </a:spcAft>
            </a:pPr>
            <a:r>
              <a:rPr lang="en-GB" sz="3600" kern="0" dirty="0" smtClean="0">
                <a:solidFill>
                  <a:srgbClr val="002060"/>
                </a:solidFill>
                <a:latin typeface="Arial" panose="020B0604020202020204" pitchFamily="34" charset="0"/>
              </a:rPr>
              <a:t>Organisational psychologist</a:t>
            </a:r>
          </a:p>
          <a:p>
            <a:pPr>
              <a:spcBef>
                <a:spcPts val="600"/>
              </a:spcBef>
              <a:spcAft>
                <a:spcPts val="600"/>
              </a:spcAft>
            </a:pPr>
            <a:r>
              <a:rPr lang="en-GB" sz="3600" kern="0" dirty="0" smtClean="0">
                <a:solidFill>
                  <a:srgbClr val="002060"/>
                </a:solidFill>
                <a:latin typeface="Arial" panose="020B0604020202020204" pitchFamily="34" charset="0"/>
              </a:rPr>
              <a:t>Qualitative expert(s)</a:t>
            </a:r>
          </a:p>
          <a:p>
            <a:pPr>
              <a:spcBef>
                <a:spcPts val="600"/>
              </a:spcBef>
              <a:spcAft>
                <a:spcPts val="600"/>
              </a:spcAft>
            </a:pPr>
            <a:r>
              <a:rPr lang="en-GB" sz="3600" kern="0" dirty="0" smtClean="0">
                <a:solidFill>
                  <a:srgbClr val="002060"/>
                </a:solidFill>
                <a:latin typeface="Arial" panose="020B0604020202020204" pitchFamily="34" charset="0"/>
              </a:rPr>
              <a:t>Clinical trials Methodologist</a:t>
            </a:r>
          </a:p>
          <a:p>
            <a:pPr>
              <a:spcBef>
                <a:spcPts val="600"/>
              </a:spcBef>
              <a:spcAft>
                <a:spcPts val="600"/>
              </a:spcAft>
            </a:pPr>
            <a:r>
              <a:rPr lang="en-GB" sz="3600" kern="0" dirty="0" smtClean="0">
                <a:solidFill>
                  <a:srgbClr val="002060"/>
                </a:solidFill>
                <a:latin typeface="Arial" panose="020B0604020202020204" pitchFamily="34" charset="0"/>
              </a:rPr>
              <a:t>Other specialist methodologists </a:t>
            </a:r>
          </a:p>
          <a:p>
            <a:pPr>
              <a:spcBef>
                <a:spcPts val="600"/>
              </a:spcBef>
              <a:spcAft>
                <a:spcPts val="600"/>
              </a:spcAft>
            </a:pPr>
            <a:endParaRPr lang="en-GB" kern="0" dirty="0">
              <a:solidFill>
                <a:srgbClr val="002060"/>
              </a:solidFill>
              <a:latin typeface="Arial" panose="020B0604020202020204" pitchFamily="34" charset="0"/>
            </a:endParaRPr>
          </a:p>
        </p:txBody>
      </p:sp>
    </p:spTree>
    <p:extLst>
      <p:ext uri="{BB962C8B-B14F-4D97-AF65-F5344CB8AC3E}">
        <p14:creationId xmlns:p14="http://schemas.microsoft.com/office/powerpoint/2010/main" val="3571712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RDS">
      <a:dk1>
        <a:sysClr val="windowText" lastClr="000000"/>
      </a:dk1>
      <a:lt1>
        <a:sysClr val="window" lastClr="FFFFFF"/>
      </a:lt1>
      <a:dk2>
        <a:srgbClr val="1F497D"/>
      </a:dk2>
      <a:lt2>
        <a:srgbClr val="EEECE1"/>
      </a:lt2>
      <a:accent1>
        <a:srgbClr val="193E72"/>
      </a:accent1>
      <a:accent2>
        <a:srgbClr val="EA5D4E"/>
      </a:accent2>
      <a:accent3>
        <a:srgbClr val="F29330"/>
      </a:accent3>
      <a:accent4>
        <a:srgbClr val="FED47A"/>
      </a:accent4>
      <a:accent5>
        <a:srgbClr val="6667AD"/>
      </a:accent5>
      <a:accent6>
        <a:srgbClr val="2EA9B0"/>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D9B96BD6-73BB-495C-A23E-4D90F70D6430}" vid="{CD552E35-F5A0-41AF-B846-C087F1D4E3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7573F99DE79145B2C4B20841E12603" ma:contentTypeVersion="12" ma:contentTypeDescription="Create a new document." ma:contentTypeScope="" ma:versionID="ec5e0b4b83f13f0a20109db57c3608f7">
  <xsd:schema xmlns:xsd="http://www.w3.org/2001/XMLSchema" xmlns:xs="http://www.w3.org/2001/XMLSchema" xmlns:p="http://schemas.microsoft.com/office/2006/metadata/properties" xmlns:ns3="786e620f-b1da-4f59-878c-ef7546d25bf1" xmlns:ns4="0c1e910d-4918-42f1-af2c-ed1101d63abc" targetNamespace="http://schemas.microsoft.com/office/2006/metadata/properties" ma:root="true" ma:fieldsID="1679e84fb4c5e2396740bb78c5bcd644" ns3:_="" ns4:_="">
    <xsd:import namespace="786e620f-b1da-4f59-878c-ef7546d25bf1"/>
    <xsd:import namespace="0c1e910d-4918-42f1-af2c-ed1101d63ab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6e620f-b1da-4f59-878c-ef7546d25b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1e910d-4918-42f1-af2c-ed1101d63ab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840FE2-D10F-49A8-8BC0-ADF9D8CC05DC}">
  <ds:schemaRefs>
    <ds:schemaRef ds:uri="http://schemas.microsoft.com/sharepoint/v3/contenttype/forms"/>
  </ds:schemaRefs>
</ds:datastoreItem>
</file>

<file path=customXml/itemProps2.xml><?xml version="1.0" encoding="utf-8"?>
<ds:datastoreItem xmlns:ds="http://schemas.openxmlformats.org/officeDocument/2006/customXml" ds:itemID="{C1641C31-3A46-4C94-A3F6-E4ED983EC8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6e620f-b1da-4f59-878c-ef7546d25bf1"/>
    <ds:schemaRef ds:uri="0c1e910d-4918-42f1-af2c-ed1101d63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ED3E4D-3177-4723-B190-2F50715458DD}">
  <ds:schemaRefs>
    <ds:schemaRef ds:uri="http://schemas.microsoft.com/office/2006/documentManagement/types"/>
    <ds:schemaRef ds:uri="http://schemas.openxmlformats.org/package/2006/metadata/core-properties"/>
    <ds:schemaRef ds:uri="786e620f-b1da-4f59-878c-ef7546d25bf1"/>
    <ds:schemaRef ds:uri="http://purl.org/dc/elements/1.1/"/>
    <ds:schemaRef ds:uri="http://purl.org/dc/dcmitype/"/>
    <ds:schemaRef ds:uri="http://schemas.microsoft.com/office/2006/metadata/properties"/>
    <ds:schemaRef ds:uri="http://purl.org/dc/terms/"/>
    <ds:schemaRef ds:uri="http://schemas.microsoft.com/office/infopath/2007/PartnerControls"/>
    <ds:schemaRef ds:uri="0c1e910d-4918-42f1-af2c-ed1101d63ab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6357</TotalTime>
  <Words>2400</Words>
  <Application>Microsoft Office PowerPoint</Application>
  <PresentationFormat>Widescreen</PresentationFormat>
  <Paragraphs>370</Paragraphs>
  <Slides>48</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Lato</vt:lpstr>
      <vt:lpstr>Times New Roman</vt:lpstr>
      <vt:lpstr>Verdana</vt:lpstr>
      <vt:lpstr>Theme2</vt:lpstr>
      <vt:lpstr>PowerPoint Presentation</vt:lpstr>
      <vt:lpstr>PowerPoint Presentation</vt:lpstr>
      <vt:lpstr>Background</vt:lpstr>
      <vt:lpstr>Idea</vt:lpstr>
      <vt:lpstr>Research question</vt:lpstr>
      <vt:lpstr>PICO: Quantitative </vt:lpstr>
      <vt:lpstr>PICO: Qualitative </vt:lpstr>
      <vt:lpstr>What about aim, objectives and title?</vt:lpstr>
      <vt:lpstr>Team</vt:lpstr>
      <vt:lpstr>Where to find team members</vt:lpstr>
      <vt:lpstr>Useful links</vt:lpstr>
      <vt:lpstr>Public Involvement (PPI) in Research</vt:lpstr>
      <vt:lpstr>Outline</vt:lpstr>
      <vt:lpstr>Part 1: The why, who, where, and when of public involvement</vt:lpstr>
      <vt:lpstr>Why: NIHR requirement for public involvement</vt:lpstr>
      <vt:lpstr>Who is the public?</vt:lpstr>
      <vt:lpstr>Equality, diversity and inclusion (1)</vt:lpstr>
      <vt:lpstr>Equality, diversity and inclusion (2)</vt:lpstr>
      <vt:lpstr>PowerPoint Presentation</vt:lpstr>
      <vt:lpstr>EDI in public involvement and research </vt:lpstr>
      <vt:lpstr>Where is public involvement positioned in research?</vt:lpstr>
      <vt:lpstr>When do patients, public and service users get involved?  </vt:lpstr>
      <vt:lpstr>PowerPoint Presentation</vt:lpstr>
      <vt:lpstr>Part 2: Guidance and resources</vt:lpstr>
      <vt:lpstr>Guidance and resources (1)</vt:lpstr>
      <vt:lpstr>Guidance and resources (2) </vt:lpstr>
      <vt:lpstr>Guidance and resources (3)  </vt:lpstr>
      <vt:lpstr>Part 3: How can the RDSEM assist with public involvement?</vt:lpstr>
      <vt:lpstr>RDS East Midlands: Public involvement support and resources (1)</vt:lpstr>
      <vt:lpstr>RDS East Midlands: Public contributors (2)</vt:lpstr>
      <vt:lpstr>Public Involvement Fund (PIF)  </vt:lpstr>
      <vt:lpstr>PowerPoint Presentation</vt:lpstr>
      <vt:lpstr>NIHR Core Funding Programmes: </vt:lpstr>
      <vt:lpstr>Health and Social Care Delivery Research</vt:lpstr>
      <vt:lpstr>HSDR examples:</vt:lpstr>
      <vt:lpstr>Research for Patient Benefit </vt:lpstr>
      <vt:lpstr>RfPB examples:</vt:lpstr>
      <vt:lpstr>Research for Social Care</vt:lpstr>
      <vt:lpstr>RfSC examples:</vt:lpstr>
      <vt:lpstr>NIHR fellowship  programme</vt:lpstr>
      <vt:lpstr>Support available from the RDS for applicants</vt:lpstr>
      <vt:lpstr>NIHR Research Design Service</vt:lpstr>
      <vt:lpstr>RDS East Midlands</vt:lpstr>
      <vt:lpstr>How to contact us </vt:lpstr>
      <vt:lpstr>How the RDS can help</vt:lpstr>
      <vt:lpstr>We can also</vt:lpstr>
      <vt:lpstr>Useful links</vt:lpstr>
      <vt:lpstr>East Midlands RDS contact details</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Evley, Rachel S. (Dr.)</dc:creator>
  <cp:lastModifiedBy>Halbert, Louise</cp:lastModifiedBy>
  <cp:revision>195</cp:revision>
  <cp:lastPrinted>2019-05-29T13:13:39Z</cp:lastPrinted>
  <dcterms:created xsi:type="dcterms:W3CDTF">2018-03-09T09:49:42Z</dcterms:created>
  <dcterms:modified xsi:type="dcterms:W3CDTF">2022-03-24T16:16:44Z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0x010100F57573F99DE79145B2C4B20841E12603</vt:lpwstr>
  </property>
</Properties>
</file>